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4"/>
  </p:sldMasterIdLst>
  <p:notesMasterIdLst>
    <p:notesMasterId r:id="rId66"/>
  </p:notesMasterIdLst>
  <p:handoutMasterIdLst>
    <p:handoutMasterId r:id="rId67"/>
  </p:handoutMasterIdLst>
  <p:sldIdLst>
    <p:sldId id="4334" r:id="rId5"/>
    <p:sldId id="4354" r:id="rId6"/>
    <p:sldId id="4360" r:id="rId7"/>
    <p:sldId id="4353" r:id="rId8"/>
    <p:sldId id="4355" r:id="rId9"/>
    <p:sldId id="4356" r:id="rId10"/>
    <p:sldId id="4357" r:id="rId11"/>
    <p:sldId id="4362" r:id="rId12"/>
    <p:sldId id="4358" r:id="rId13"/>
    <p:sldId id="4363" r:id="rId14"/>
    <p:sldId id="4359" r:id="rId15"/>
    <p:sldId id="4364" r:id="rId16"/>
    <p:sldId id="4365" r:id="rId17"/>
    <p:sldId id="4366" r:id="rId18"/>
    <p:sldId id="4367" r:id="rId19"/>
    <p:sldId id="4369" r:id="rId20"/>
    <p:sldId id="4370" r:id="rId21"/>
    <p:sldId id="4371" r:id="rId22"/>
    <p:sldId id="4372" r:id="rId23"/>
    <p:sldId id="4374" r:id="rId24"/>
    <p:sldId id="4373" r:id="rId25"/>
    <p:sldId id="4375" r:id="rId26"/>
    <p:sldId id="4376" r:id="rId27"/>
    <p:sldId id="4377" r:id="rId28"/>
    <p:sldId id="4378" r:id="rId29"/>
    <p:sldId id="4379" r:id="rId30"/>
    <p:sldId id="4380" r:id="rId31"/>
    <p:sldId id="4383" r:id="rId32"/>
    <p:sldId id="4382" r:id="rId33"/>
    <p:sldId id="4381" r:id="rId34"/>
    <p:sldId id="4385" r:id="rId35"/>
    <p:sldId id="4384" r:id="rId36"/>
    <p:sldId id="4386" r:id="rId37"/>
    <p:sldId id="4387" r:id="rId38"/>
    <p:sldId id="4388" r:id="rId39"/>
    <p:sldId id="4389" r:id="rId40"/>
    <p:sldId id="4390" r:id="rId41"/>
    <p:sldId id="4391" r:id="rId42"/>
    <p:sldId id="4392" r:id="rId43"/>
    <p:sldId id="4393" r:id="rId44"/>
    <p:sldId id="4394" r:id="rId45"/>
    <p:sldId id="4395" r:id="rId46"/>
    <p:sldId id="4396" r:id="rId47"/>
    <p:sldId id="4398" r:id="rId48"/>
    <p:sldId id="4399" r:id="rId49"/>
    <p:sldId id="4400" r:id="rId50"/>
    <p:sldId id="4401" r:id="rId51"/>
    <p:sldId id="4402" r:id="rId52"/>
    <p:sldId id="4403" r:id="rId53"/>
    <p:sldId id="4404" r:id="rId54"/>
    <p:sldId id="4405" r:id="rId55"/>
    <p:sldId id="4406" r:id="rId56"/>
    <p:sldId id="4414" r:id="rId57"/>
    <p:sldId id="4415" r:id="rId58"/>
    <p:sldId id="4407" r:id="rId59"/>
    <p:sldId id="4408" r:id="rId60"/>
    <p:sldId id="4412" r:id="rId61"/>
    <p:sldId id="4409" r:id="rId62"/>
    <p:sldId id="4410" r:id="rId63"/>
    <p:sldId id="4413" r:id="rId64"/>
    <p:sldId id="4416" r:id="rId65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" initials="M" lastIdx="1" clrIdx="0">
    <p:extLst>
      <p:ext uri="{19B8F6BF-5375-455C-9EA6-DF929625EA0E}">
        <p15:presenceInfo xmlns:p15="http://schemas.microsoft.com/office/powerpoint/2012/main" userId="Mah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99B"/>
    <a:srgbClr val="FFFFFF"/>
    <a:srgbClr val="EEEEEE"/>
    <a:srgbClr val="F3C095"/>
    <a:srgbClr val="FF0102"/>
    <a:srgbClr val="D9D9D6"/>
    <a:srgbClr val="C8C9C7"/>
    <a:srgbClr val="63666A"/>
    <a:srgbClr val="00C1F7"/>
    <a:srgbClr val="385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02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E1AC-A2DB-68B2-BE06-8220A0E6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A628C0-9433-37A7-9E75-5904DEE96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6157956-3EB1-ED78-1E19-1330D03E7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389F8F-F2F1-C786-28CA-B35ADB35A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69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3594A-0A19-D733-C1CD-C7F1D2E94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2355F13-95DE-38B8-74D4-FB37AA17E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8BA03E-6F93-1009-0875-9D21F7817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9A0647-1754-2B7D-8C1D-677E95EB0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96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7823-7C6F-21A4-A10E-BFE9468B1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24C8D46-7F9B-5B2C-3885-43CB2697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6C7C55-2471-E32C-B5FC-5E4FD1652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FAF78E-AD21-66B0-53FA-1ED40CE40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1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FB313-A84A-D18D-57E6-83FBA081A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C7A567-B3D0-DFA0-F5DB-470839F20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463D9C1-F897-B6FD-5415-5052FCEB6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DDD0E4-ADC3-A340-09E0-8F79C5299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76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F9F0-2CCD-9D70-0573-F15F32DF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5B09176-A3C5-DB4C-60AD-1D7201664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3A0A7BA-0AEC-4863-7220-FD9FDA7AF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09EB5F-C824-1849-45B5-FBE486DAB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49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D48A-EBED-93C1-A092-4E07D602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E9F1BA8-1C2C-6B36-604B-31899FD93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BE9AA4-B7D8-EC1D-72FC-45901FFD8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20DF3A-DC75-0481-41B3-1D1339673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42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260E5-4F73-C5AB-6AB4-4635BC3C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869FD8-2DE2-8724-03A0-3FD096EAE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5C31F70-63BB-5C74-96F9-A202E91E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16CCB9-A40C-462C-9F96-258DA3283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71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FD62A-61D0-1808-9DA7-0BB9CF03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AB1FD9-44A7-205B-B906-44CC79F3F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F000C5C-CE53-7D7A-3B14-03E960605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2191D0-BDF2-CDBF-1DDA-DFDFCBD93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8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793BE-1885-9871-52CC-B59B0431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6F6DDE-035F-990A-51EE-A1D45D8EB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4BAF1B-70CC-E2D0-26C3-343271CE2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4C237C-6852-23C9-AF15-6274F47AA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0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5413-9040-0F17-39DF-814731B2D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B239C1F-E556-62AF-6BED-91E95A1EC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DB725C-6273-06A1-0179-59B0CC8B7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8B236C-CBF0-1FCE-4ACA-50294FF15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1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8BD6E-8480-C6E6-A273-98DF92F9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98F207-8307-DE5B-49C4-2B0B2345D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4027D1B-25D6-C8E9-C25A-2D4B4D1C5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9C82B3-539D-47B2-A8FA-BA151DECB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86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CBDE-122F-F198-3862-C3FFFDE90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72ED029-DBE1-48DD-B24D-E56D3C42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10B36B6-7194-DB18-5E77-445C5637D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4FDB3-FB68-2068-679F-2E2C5E919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C346C-03E7-1354-0CD5-519DD731C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6922F2-CC4C-C6DE-76EB-C629BBE4B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44A7749-FBEA-F342-026A-E42A2F1DC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16F907-B80B-07DC-9A1C-3E13C1824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4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9C83D-6D87-90AF-878F-04E4D6D42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1D5720-8644-A5FB-68DD-CA8C51B1A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D8AFAD-D7A8-BDF2-1157-2696B16A1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99ADE1-134F-9DE7-4027-F5E0CAC64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6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D1F74-82F8-1910-3CC7-FE4BFF1E4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C69AFC-524D-0202-6B9B-13358E051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74749A5-E947-D104-0AFD-7FA90DFC1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4D306A-05FE-3DD0-A76B-5F66759DF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Questi conflitti sono subdoli, non sono rilevati da </a:t>
            </a:r>
            <a:r>
              <a:rPr lang="it-IT" dirty="0" err="1"/>
              <a:t>git</a:t>
            </a:r>
            <a:r>
              <a:rPr lang="it-IT" dirty="0"/>
              <a:t> perché sono su file diversi al massimo ci sono nello snapshot, non sono rilevati a compile time ma solamente a tempo di esecuzione delle migrazioni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4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15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6FEA7-94F0-63D1-63E1-62B1F0832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EF5F2C6-552E-476E-3E43-49D3A033D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C3699A-ED70-6BB1-FA6C-74537C7CF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518C82-75F9-1BCA-D136-46E6B8D35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8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BD736-2455-B8C0-507C-848BB882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5E6DE5-8A03-9488-B5D7-90C41FDF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D49EF6-57B0-F65B-72CD-085471BEF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00E233-AFB9-6547-16E5-0FEC5D400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4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867D8-58E8-B26D-1318-F908CA34C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857529-F5A6-D0ED-84A9-129BDA425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431D04-5985-7F87-6324-2FEA4396D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031EDB-A78B-BD16-6540-1A6BBCDC6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9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BD13D-A55E-4442-F33E-F3D03A4F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55758C-E0A5-0A77-1C54-431A91B64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587E60-1962-0879-9DCE-BC32D70F7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C589D5-BDF2-10BA-BED3-DCB3F60A7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61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821EE-0E78-F6FB-D078-61D928CA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9DEB367-6F0E-58EB-9C1C-0E3562C40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32589B-B879-DD07-6F75-C8AFD1CDF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9E9341-6C02-9DE7-0189-AAF64AEAD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0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71501"/>
            <a:ext cx="6424690" cy="3448050"/>
          </a:xfrm>
        </p:spPr>
        <p:txBody>
          <a:bodyPr anchor="t">
            <a:normAutofit/>
          </a:bodyPr>
          <a:lstStyle>
            <a:lvl1pPr algn="l"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4314113"/>
            <a:ext cx="6424690" cy="146179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CE99E-569B-9EF8-3E2C-E9703F10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362-C25C-48E1-B061-067B66DFFD59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44FA7-AAA6-D86F-6147-BF737C62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96B87-E1F8-B928-94D1-10C1C20F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2394A6-AED1-4B79-B4B6-933D748A7F18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4" name="Rettangolo con un angolo arrotondato 3">
            <a:extLst>
              <a:ext uri="{FF2B5EF4-FFF2-40B4-BE49-F238E27FC236}">
                <a16:creationId xmlns:a16="http://schemas.microsoft.com/office/drawing/2014/main" id="{C4CE3DF7-3A7B-BD9A-5360-0F8463A4B623}"/>
              </a:ext>
            </a:extLst>
          </p:cNvPr>
          <p:cNvSpPr/>
          <p:nvPr userDrawn="1"/>
        </p:nvSpPr>
        <p:spPr>
          <a:xfrm>
            <a:off x="571500" y="4138472"/>
            <a:ext cx="5040312" cy="56720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BC0263E-D917-9F41-8EA0-687DDF777DFC}"/>
              </a:ext>
            </a:extLst>
          </p:cNvPr>
          <p:cNvGrpSpPr/>
          <p:nvPr userDrawn="1"/>
        </p:nvGrpSpPr>
        <p:grpSpPr>
          <a:xfrm>
            <a:off x="8782152" y="408595"/>
            <a:ext cx="2404423" cy="786955"/>
            <a:chOff x="4600177" y="2167688"/>
            <a:chExt cx="2342429" cy="72120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1B10FB-7E32-9B07-04E8-48D2AC71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5397" y="2167688"/>
              <a:ext cx="1557209" cy="720000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A9DF8E2-E26C-45AB-EE0A-3207B2262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105" y="2168888"/>
              <a:ext cx="703279" cy="7200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DF94D6E9-2AD3-1293-FCA1-EFFC2314A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177" y="2168888"/>
              <a:ext cx="703279" cy="720000"/>
            </a:xfrm>
            <a:prstGeom prst="rect">
              <a:avLst/>
            </a:prstGeom>
          </p:spPr>
        </p:pic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F3E6DD10-C887-43FE-2DCA-D6055EEB64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13" name="Connettore 1 6">
            <a:extLst>
              <a:ext uri="{FF2B5EF4-FFF2-40B4-BE49-F238E27FC236}">
                <a16:creationId xmlns:a16="http://schemas.microsoft.com/office/drawing/2014/main" id="{9C055922-6E68-6719-4E88-59C6DBE969D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243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A84B-D2AD-766A-3406-CA8629ED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7366000" cy="246888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3871C-E396-2FCE-911C-CC96EB7C8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3429000"/>
            <a:ext cx="7366000" cy="18288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6E582-2B2B-9F7A-424D-1C2167EF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CEBB-F62E-4DBF-AE40-84CAAF75581B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A6704-AF6C-916C-657E-21DE5CF4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375EE-16BC-0D88-1584-FC3846CC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DE3AE-0FC4-D777-0991-709C23E67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E07A58AE-212D-FF32-6E85-0A9D8BDCACC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60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7764FBC7-0EDD-E932-1B61-941E913CBF2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123"/>
            <a:ext cx="5067300" cy="1554480"/>
          </a:xfrm>
        </p:spPr>
        <p:txBody>
          <a:bodyPr>
            <a:noAutofit/>
          </a:bodyPr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766" y="2701509"/>
            <a:ext cx="5524500" cy="3337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BB12F-26B6-0E6B-FDA6-48784412D89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5C77EB-BB77-4115-B5C6-ACF92BA9DF8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20D2-089A-5AF1-BB1B-639A5CB421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2718BD-2667-DC98-07FE-F0A41C7C51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D4E354-33D7-9081-7500-541FDBF93A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B143A681-94D9-D593-949A-35BBA0ED62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52A0BB5-58FC-1F8F-B277-1479A1BCDA73}"/>
              </a:ext>
            </a:extLst>
          </p:cNvPr>
          <p:cNvGrpSpPr/>
          <p:nvPr userDrawn="1"/>
        </p:nvGrpSpPr>
        <p:grpSpPr>
          <a:xfrm>
            <a:off x="8782152" y="408595"/>
            <a:ext cx="2404423" cy="786955"/>
            <a:chOff x="4600177" y="2167688"/>
            <a:chExt cx="2342429" cy="72120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8929132-8E6E-9213-233E-738BDE21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5397" y="2167688"/>
              <a:ext cx="1557209" cy="720000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8BC0A45-F889-AB1D-DB7A-8C0E5F53B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105" y="2168888"/>
              <a:ext cx="703279" cy="72000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F5EC95A-0BB0-61E5-DBBB-DCAA237FD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177" y="2168888"/>
              <a:ext cx="703279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35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66738"/>
            <a:ext cx="3475568" cy="5715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71500"/>
            <a:ext cx="7116232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7FBF9-6199-C538-8AC9-DC060E6832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2A80C9-C9F9-40C7-B852-66696CA92F7A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79AD5-09F2-B70B-1257-3A581A70CF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2FFE-FC25-54B1-BFD0-37B113BA4F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6868AA-FDBC-FDB5-82C4-9A322A1CB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61C74C0C-6DE7-A75C-E492-BC562B97205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50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856488"/>
            <a:ext cx="5067299" cy="155448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BA47EC-9F5A-D195-473F-D45D6B4AAD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704270"/>
            <a:ext cx="5067299" cy="324542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EFAA9-05D4-C50D-1555-862D2BB254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E8260C8-3AFF-4FEE-9A16-94DD14809543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0CE83-1754-94FC-DBC9-6F528E2D5E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9571D-A00C-AC78-31B6-F4C14EFD00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7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921" y="882746"/>
            <a:ext cx="4251579" cy="155448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BA47EC-9F5A-D195-473F-D45D6B4AAD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500" y="882746"/>
            <a:ext cx="6340221" cy="5092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2D8916-D44B-09D7-6044-06338D0661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8921" y="2730528"/>
            <a:ext cx="4251579" cy="324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191AE-3CD4-E3B1-4D98-5233455E2E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D0A8B6D-0F71-4119-8DE9-12AAED5C156B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BC111-E281-B1AF-3233-2AC1A66583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AADA6-5F3D-6971-D503-996EA24375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1C50E-626A-21E5-5F6E-7B5E6752D4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9EC091FC-CECA-3F47-B909-290E9A877ED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63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1602"/>
            <a:ext cx="4572000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4600" y="2201602"/>
            <a:ext cx="4572000" cy="247380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3D1BF-A304-DD30-F7E9-BCA867EA30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7333A9-42DA-4CAB-9EC2-DDCEE0B5569C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1511E-CC0C-FE90-50A9-1626E8244C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1421-64A3-7B7E-C8F7-8805BD4B1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EE3C41-83BF-26C2-0F03-E3975E56E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8E6E7DF-7F36-4880-0B31-E0575D2CA8D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164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51000"/>
            <a:ext cx="5029200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4599" y="1651000"/>
            <a:ext cx="5029200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9364A-8882-92B7-8056-BA4E410471D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4EEA55-D3EA-4DDC-85FB-A8544C2FDC96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A083-359A-A96C-2070-82645E5AB9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9BD43-BE72-BAEA-4625-E36A6129AD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4185F-EC26-FF80-A474-EAA1EE4CCF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9B51C19-2042-9B09-EE04-BD00086F40A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83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19969"/>
            <a:ext cx="5067300" cy="240903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019969"/>
            <a:ext cx="5524500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0D72C-A3FA-7697-2A5F-FC2EC8D3ED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7F76ED-5129-4B45-944F-7E16AF7C8D05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3FE49-ED79-BA79-DA00-DBB05FB3EE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786EA-772D-7FBC-F0C2-904C2D40D9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8C5B228-CE34-2F44-ABB3-6528C628A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DF680895-BB27-881D-301E-B816628920E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0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09" y="838994"/>
            <a:ext cx="4142232" cy="232251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4491" y="838994"/>
            <a:ext cx="6438900" cy="518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0A3C2-E480-77F8-E59A-94275A0EE1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7ED78A-0BB3-40BF-A4DA-FD8FB857090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8ED19-D103-A6B8-2DB6-6E40A21DCF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2271F-63E6-8A32-00F8-D10122ADE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2FB2AE-AFE9-4AC0-E706-7E7CEA8FF1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99245D3E-E90B-CB1E-6B1D-E8CF1D24B09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955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3225800" cy="28575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500" y="571501"/>
            <a:ext cx="7365999" cy="5714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F1589-D778-41C2-9B3F-21993F5393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79A03F-4AD9-41B3-8D65-65E63BA70017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E605F-3391-773E-3D7C-321DB190D2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EDF10-00F1-E923-23B0-94EBD082DC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345A43-D5E0-762F-1F63-134603F2FB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215342F-755F-B85B-8A4A-1177395369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8188E207-3F01-8FBA-B098-096C5C5A974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571501"/>
            <a:ext cx="7365999" cy="3213100"/>
          </a:xfrm>
        </p:spPr>
        <p:txBody>
          <a:bodyPr anchor="t">
            <a:normAutofit/>
          </a:bodyPr>
          <a:lstStyle>
            <a:lvl1pPr algn="l">
              <a:defRPr sz="63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4086203"/>
            <a:ext cx="7365999" cy="154533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0F18-45CE-ABBE-6C07-3D91C88A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2C3E-BD93-4211-8DD5-73CD37AC61D0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0B30E-047D-5A69-8BB6-9EB6959D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BD01-729E-F1CA-0C80-2740BCB7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4AF5A6-C97E-3339-409E-23C1D915EF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13" name="Connettore 1 7">
            <a:extLst>
              <a:ext uri="{FF2B5EF4-FFF2-40B4-BE49-F238E27FC236}">
                <a16:creationId xmlns:a16="http://schemas.microsoft.com/office/drawing/2014/main" id="{421ADC48-096B-CB77-D1BC-5D6AE21A366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93360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80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839038"/>
            <a:ext cx="3683000" cy="5179925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4E8DCF-7651-7F5E-F807-E457EC8B4A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1700" y="849312"/>
            <a:ext cx="6908800" cy="516965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CFD70-7459-8152-DFCC-DB3D4C9D79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8DD0454-9759-40AB-8886-34E20BD18488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96DDC-1B65-7F8D-F321-FCC2BDC2FB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75759-6BE1-42D8-63FE-5DA054C15E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2D77163-ECAF-46AE-0A5F-B58877A57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D6D34D2-4CBA-7FCF-C71F-CD816EDFB1D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0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EE64-60FA-E7C9-D252-C1DB9CD3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15FA-7B79-4582-BF66-173B5CB46BF2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69D5B-4539-BD3A-6923-6E959FFF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C07A-1219-3CFA-DA44-2D8612F1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3D9144-C8CA-3B83-86E9-E9BF00A535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326037C0-ACAB-6A81-7A3B-C143023DEDA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249" y="571500"/>
            <a:ext cx="5954483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06" y="6351"/>
            <a:ext cx="5189023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59655" y="2389913"/>
            <a:ext cx="5960845" cy="389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AD09-93E3-30DB-296B-ED53BA8DB7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CAD42D-1A95-4E52-9DEA-DF2CBAEFB67F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AE5-0D08-EDBD-3561-BF06164D65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4C2CF-91DC-4B10-665F-AF08B6BB5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81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26442" y="-6350"/>
            <a:ext cx="516555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07085-F9AE-18DD-0199-2136D6EAC8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6429B6B-0E9D-4CA5-974D-3D1C35D0E86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69386-5D8E-84F1-FA36-C4CBD23544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C7658-16DD-331E-9BFF-2FA99957F0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228D66-1BB1-D6A0-FFB8-F1D11227E1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4A98977-0AB6-8D2A-4CA9-468EAF656BA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3C275225-65EF-6B40-4746-788AC8F90A94}"/>
              </a:ext>
            </a:extLst>
          </p:cNvPr>
          <p:cNvSpPr txBox="1">
            <a:spLocks/>
          </p:cNvSpPr>
          <p:nvPr userDrawn="1"/>
        </p:nvSpPr>
        <p:spPr>
          <a:xfrm>
            <a:off x="1055688" y="558419"/>
            <a:ext cx="5829681" cy="755391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E4B0D49A-EF6F-41C1-3E4C-14EEB305AF81}"/>
              </a:ext>
            </a:extLst>
          </p:cNvPr>
          <p:cNvSpPr txBox="1"/>
          <p:nvPr userDrawn="1"/>
        </p:nvSpPr>
        <p:spPr>
          <a:xfrm>
            <a:off x="1754044" y="2970339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BF16E00-BA6A-6C7B-C345-2B5227D90578}"/>
              </a:ext>
            </a:extLst>
          </p:cNvPr>
          <p:cNvSpPr txBox="1"/>
          <p:nvPr userDrawn="1"/>
        </p:nvSpPr>
        <p:spPr>
          <a:xfrm>
            <a:off x="1754044" y="4307967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1BBDDF29-E5B5-5754-C29F-F4B6C6D5DF0E}"/>
              </a:ext>
            </a:extLst>
          </p:cNvPr>
          <p:cNvSpPr txBox="1"/>
          <p:nvPr userDrawn="1"/>
        </p:nvSpPr>
        <p:spPr>
          <a:xfrm>
            <a:off x="4996355" y="2970339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80715F02-4C98-7444-AC87-215D5F0FAEEF}"/>
              </a:ext>
            </a:extLst>
          </p:cNvPr>
          <p:cNvSpPr txBox="1"/>
          <p:nvPr userDrawn="1"/>
        </p:nvSpPr>
        <p:spPr>
          <a:xfrm>
            <a:off x="4996355" y="4307967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062E6406-FFB6-D34D-576C-FEC56C274376}"/>
              </a:ext>
            </a:extLst>
          </p:cNvPr>
          <p:cNvSpPr/>
          <p:nvPr userDrawn="1"/>
        </p:nvSpPr>
        <p:spPr>
          <a:xfrm>
            <a:off x="1055688" y="2940447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2E093A0C-EBD9-98A1-02AB-D810EA0F6669}"/>
              </a:ext>
            </a:extLst>
          </p:cNvPr>
          <p:cNvSpPr/>
          <p:nvPr userDrawn="1"/>
        </p:nvSpPr>
        <p:spPr>
          <a:xfrm>
            <a:off x="1055688" y="4253920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Oval 18">
            <a:extLst>
              <a:ext uri="{FF2B5EF4-FFF2-40B4-BE49-F238E27FC236}">
                <a16:creationId xmlns:a16="http://schemas.microsoft.com/office/drawing/2014/main" id="{8C491A1C-4944-12DD-7FDB-055EFD32581D}"/>
              </a:ext>
            </a:extLst>
          </p:cNvPr>
          <p:cNvSpPr/>
          <p:nvPr userDrawn="1"/>
        </p:nvSpPr>
        <p:spPr>
          <a:xfrm>
            <a:off x="4293409" y="2940447"/>
            <a:ext cx="396240" cy="3962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8" name="Oval 19">
            <a:extLst>
              <a:ext uri="{FF2B5EF4-FFF2-40B4-BE49-F238E27FC236}">
                <a16:creationId xmlns:a16="http://schemas.microsoft.com/office/drawing/2014/main" id="{B0F8D969-0B2F-38D7-B18E-6D6ACB5586DE}"/>
              </a:ext>
            </a:extLst>
          </p:cNvPr>
          <p:cNvSpPr/>
          <p:nvPr userDrawn="1"/>
        </p:nvSpPr>
        <p:spPr>
          <a:xfrm>
            <a:off x="4293409" y="4253920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87732B67-7D4C-D256-41D1-6A00EE7BC100}"/>
              </a:ext>
            </a:extLst>
          </p:cNvPr>
          <p:cNvSpPr txBox="1"/>
          <p:nvPr userDrawn="1"/>
        </p:nvSpPr>
        <p:spPr>
          <a:xfrm>
            <a:off x="1055688" y="1569059"/>
            <a:ext cx="5040312" cy="7553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laoreet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0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0" y="571500"/>
            <a:ext cx="504825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2250" y="2389913"/>
            <a:ext cx="5048250" cy="389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B8493-B8F0-CBFE-BED8-84DB5FD941F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14AE206-0CD8-4465-979C-D4F599B4CD40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35B94-518F-9431-2E3F-EA245E0BACE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15D51-09D7-3E91-6C1E-ACF34800A46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9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83413"/>
            <a:ext cx="506730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2376746"/>
            <a:ext cx="5067300" cy="3909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A337D-9B9A-C54F-BA84-8D85847A997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FEE5ED-09EC-497B-9934-686F614BEFC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C6729-ADE8-8F6C-14E2-468B32AD6E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0D4B5-5C03-3781-B1CA-AB763355CF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E3C444-5462-9128-17AA-51473391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8B88069E-601A-0ECD-0F84-70A96E535E1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12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00" y="571500"/>
            <a:ext cx="3225799" cy="233375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937501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4700" y="3198552"/>
            <a:ext cx="3225799" cy="308794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4C082-E642-7B2B-E236-F87721400F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3172BB-D237-4884-A39B-D7D8A5179D6A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99D91-B2EF-EA00-FF0D-A9F99B34E9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B7998-C87B-CE6B-BDEF-FEF0473B0B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23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648271"/>
            <a:ext cx="5086350" cy="1523494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3561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4648201"/>
            <a:ext cx="5524500" cy="16383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85800" indent="0">
              <a:buNone/>
              <a:defRPr sz="12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82287-F617-C4B8-1996-F0E9DCC608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8CF254B-1AF9-4330-866A-E0157E0BAF08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0B8FF-4A35-9D25-97F7-02B969FDCD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75829-13BC-40FA-D1A7-54F61C0323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C446C0-73DC-0605-E984-DD9801109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BFC89A2-68BC-62EE-8A2F-525D0080F3E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6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75109"/>
            <a:ext cx="5078528" cy="127198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1" y="2140391"/>
            <a:ext cx="5078528" cy="416896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42721D-E766-EA7B-47B1-DA0283D1AB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75109"/>
            <a:ext cx="5524500" cy="5711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C1396E-BE73-F581-2D3B-E327414AE87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B339510-B06D-4B77-B448-97991405AA87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4AD094-0ED2-63DA-495C-68874BD470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AAC97D-23BC-805D-6FCA-853082551E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C0A4C81-5BBD-5784-9926-CEBF7801B9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2AC51F9-D498-DB01-E0E3-5ABBBB4B439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39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3D6443-2698-4AD4-33E5-357899B3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963550"/>
            <a:ext cx="5078529" cy="432294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1963556"/>
            <a:ext cx="5524500" cy="4322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5B8824-5315-EA50-6818-DE4BD2ABFF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30B68E-D61C-44EA-BBA2-A6A87BF765D2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29F76F-9CD8-F1B7-36CE-01336B9937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03150-821B-926A-D0FF-23F5CD5A2D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0EB2802-6FAB-16E7-96EC-46B96163E7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176A1996-50B7-A5B1-B9B9-8CFE1EADE47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93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66928"/>
            <a:ext cx="7366000" cy="3909822"/>
          </a:xfrm>
        </p:spPr>
        <p:txBody>
          <a:bodyPr anchor="b">
            <a:normAutofit/>
          </a:bodyPr>
          <a:lstStyle>
            <a:lvl1pPr algn="l">
              <a:defRPr sz="63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069" y="4785781"/>
            <a:ext cx="7362431" cy="15007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371F7-C1FF-8149-CD8B-923EB220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B7C0-6AB3-40BD-BD3F-ADE16E9172F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DF003-A33D-4D7D-46B7-8C91BCC6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87AC7-69A2-97F0-149F-924A542E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sp>
        <p:nvSpPr>
          <p:cNvPr id="4" name="Rettangolo con un angolo arrotondato 3">
            <a:extLst>
              <a:ext uri="{FF2B5EF4-FFF2-40B4-BE49-F238E27FC236}">
                <a16:creationId xmlns:a16="http://schemas.microsoft.com/office/drawing/2014/main" id="{23E76180-92DA-DF6C-E0C4-E5378136D678}"/>
              </a:ext>
            </a:extLst>
          </p:cNvPr>
          <p:cNvSpPr/>
          <p:nvPr userDrawn="1"/>
        </p:nvSpPr>
        <p:spPr>
          <a:xfrm>
            <a:off x="575069" y="4632742"/>
            <a:ext cx="5040312" cy="56720"/>
          </a:xfrm>
          <a:prstGeom prst="round1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778484-6D4A-B53A-B413-7478273E45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7">
            <a:extLst>
              <a:ext uri="{FF2B5EF4-FFF2-40B4-BE49-F238E27FC236}">
                <a16:creationId xmlns:a16="http://schemas.microsoft.com/office/drawing/2014/main" id="{2E3C05A3-56D1-5E98-C76B-9AE9251FF95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93360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5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71500"/>
            <a:ext cx="5064803" cy="2067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499" y="2932509"/>
            <a:ext cx="5066429" cy="335399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71500"/>
            <a:ext cx="55245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27DA1-756D-FF8F-0026-B5F9491ED9E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B419624-FB8B-417B-952C-90E6286A6723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E57ED-E859-036E-7169-E1E40A422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FAAE8-D837-FD16-0C3B-CB285D86AB9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0EEA1E-B79F-EA88-6E75-35DD318E7F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5B617146-F0FD-4418-3F32-FC56DE2CD8A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09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4" y="571500"/>
            <a:ext cx="4128222" cy="117067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4093" y="2035476"/>
            <a:ext cx="4128221" cy="425102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5649D-67B7-0DFF-F44C-827D4BA9CC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35F2DF9-3AA3-4E1E-9B9F-2FB5D2D2837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BD6A6-81DE-9471-F07E-36B5463CA2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90A58-305F-52EC-7478-600E3754F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3CF1FBF-8E57-CEE5-66A8-202313D83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EB62624-8987-8D03-6843-BF09486933E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">
            <a:extLst>
              <a:ext uri="{FF2B5EF4-FFF2-40B4-BE49-F238E27FC236}">
                <a16:creationId xmlns:a16="http://schemas.microsoft.com/office/drawing/2014/main" id="{56C10EAC-2881-E278-6B98-A51C2ED40E56}"/>
              </a:ext>
            </a:extLst>
          </p:cNvPr>
          <p:cNvGrpSpPr/>
          <p:nvPr userDrawn="1"/>
        </p:nvGrpSpPr>
        <p:grpSpPr>
          <a:xfrm>
            <a:off x="5346262" y="870331"/>
            <a:ext cx="818319" cy="818319"/>
            <a:chOff x="6096000" y="1181100"/>
            <a:chExt cx="818319" cy="818319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8C4C88F3-BBAB-750F-8147-9365BC1F33FD}"/>
                </a:ext>
              </a:extLst>
            </p:cNvPr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2" name="Shape 3612">
              <a:extLst>
                <a:ext uri="{FF2B5EF4-FFF2-40B4-BE49-F238E27FC236}">
                  <a16:creationId xmlns:a16="http://schemas.microsoft.com/office/drawing/2014/main" id="{4FE11F28-3F3A-C035-A89E-B8A92C516EBE}"/>
                </a:ext>
              </a:extLst>
            </p:cNvPr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A95778B1-0A55-5FA0-C889-B8EEA109E39E}"/>
              </a:ext>
            </a:extLst>
          </p:cNvPr>
          <p:cNvGrpSpPr/>
          <p:nvPr userDrawn="1"/>
        </p:nvGrpSpPr>
        <p:grpSpPr>
          <a:xfrm>
            <a:off x="5346262" y="2120366"/>
            <a:ext cx="818319" cy="818319"/>
            <a:chOff x="6096000" y="2449770"/>
            <a:chExt cx="818319" cy="818319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F609120F-BBC6-2AB3-43B6-632C135FE6E4}"/>
                </a:ext>
              </a:extLst>
            </p:cNvPr>
            <p:cNvSpPr/>
            <p:nvPr/>
          </p:nvSpPr>
          <p:spPr>
            <a:xfrm>
              <a:off x="6096000" y="2449770"/>
              <a:ext cx="818319" cy="818319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5" name="Shape 3612">
              <a:extLst>
                <a:ext uri="{FF2B5EF4-FFF2-40B4-BE49-F238E27FC236}">
                  <a16:creationId xmlns:a16="http://schemas.microsoft.com/office/drawing/2014/main" id="{FC54AC74-5375-4E9B-B5B0-34A2119DD7CE}"/>
                </a:ext>
              </a:extLst>
            </p:cNvPr>
            <p:cNvSpPr/>
            <p:nvPr/>
          </p:nvSpPr>
          <p:spPr>
            <a:xfrm>
              <a:off x="6364869" y="276327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506336BD-8A28-1D2C-7DCA-2B446F3C8C04}"/>
              </a:ext>
            </a:extLst>
          </p:cNvPr>
          <p:cNvGrpSpPr/>
          <p:nvPr userDrawn="1"/>
        </p:nvGrpSpPr>
        <p:grpSpPr>
          <a:xfrm>
            <a:off x="5346262" y="3449647"/>
            <a:ext cx="818319" cy="818319"/>
            <a:chOff x="6096000" y="3718440"/>
            <a:chExt cx="818319" cy="818319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16D3BAE6-71AC-0AFC-3664-BB059BC143C1}"/>
                </a:ext>
              </a:extLst>
            </p:cNvPr>
            <p:cNvSpPr/>
            <p:nvPr/>
          </p:nvSpPr>
          <p:spPr>
            <a:xfrm>
              <a:off x="6096000" y="371844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8" name="Shape 3612">
              <a:extLst>
                <a:ext uri="{FF2B5EF4-FFF2-40B4-BE49-F238E27FC236}">
                  <a16:creationId xmlns:a16="http://schemas.microsoft.com/office/drawing/2014/main" id="{831E34C4-52D3-5BEF-207A-E99BB99E40D9}"/>
                </a:ext>
              </a:extLst>
            </p:cNvPr>
            <p:cNvSpPr/>
            <p:nvPr/>
          </p:nvSpPr>
          <p:spPr>
            <a:xfrm>
              <a:off x="6364869" y="403194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3">
            <a:extLst>
              <a:ext uri="{FF2B5EF4-FFF2-40B4-BE49-F238E27FC236}">
                <a16:creationId xmlns:a16="http://schemas.microsoft.com/office/drawing/2014/main" id="{C2D3BF91-BCB3-4BB6-748B-D660B5CD48B5}"/>
              </a:ext>
            </a:extLst>
          </p:cNvPr>
          <p:cNvGrpSpPr/>
          <p:nvPr userDrawn="1"/>
        </p:nvGrpSpPr>
        <p:grpSpPr>
          <a:xfrm>
            <a:off x="5346262" y="4792496"/>
            <a:ext cx="818319" cy="818319"/>
            <a:chOff x="6096000" y="4987110"/>
            <a:chExt cx="818319" cy="818319"/>
          </a:xfrm>
        </p:grpSpPr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75DEAFDF-6C32-D481-0BC5-8EB3EB490BAE}"/>
                </a:ext>
              </a:extLst>
            </p:cNvPr>
            <p:cNvSpPr/>
            <p:nvPr/>
          </p:nvSpPr>
          <p:spPr>
            <a:xfrm>
              <a:off x="6096000" y="498711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21" name="Shape 3612">
              <a:extLst>
                <a:ext uri="{FF2B5EF4-FFF2-40B4-BE49-F238E27FC236}">
                  <a16:creationId xmlns:a16="http://schemas.microsoft.com/office/drawing/2014/main" id="{A60D663A-BA48-877E-42BA-A788E7F1FFFC}"/>
                </a:ext>
              </a:extLst>
            </p:cNvPr>
            <p:cNvSpPr/>
            <p:nvPr/>
          </p:nvSpPr>
          <p:spPr>
            <a:xfrm>
              <a:off x="6364869" y="530061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TextBox 16">
            <a:extLst>
              <a:ext uri="{FF2B5EF4-FFF2-40B4-BE49-F238E27FC236}">
                <a16:creationId xmlns:a16="http://schemas.microsoft.com/office/drawing/2014/main" id="{D901EC96-45EB-72FD-D67D-F3B8B00574F4}"/>
              </a:ext>
            </a:extLst>
          </p:cNvPr>
          <p:cNvSpPr txBox="1"/>
          <p:nvPr userDrawn="1"/>
        </p:nvSpPr>
        <p:spPr>
          <a:xfrm>
            <a:off x="6433449" y="820290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1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29D5AF7B-FE22-5D24-B086-5442907863A9}"/>
              </a:ext>
            </a:extLst>
          </p:cNvPr>
          <p:cNvSpPr txBox="1"/>
          <p:nvPr userDrawn="1"/>
        </p:nvSpPr>
        <p:spPr>
          <a:xfrm>
            <a:off x="6433449" y="2088960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>
                <a:solidFill>
                  <a:schemeClr val="accent1"/>
                </a:solidFill>
              </a:rPr>
              <a:t>Number 2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5CB3128B-2BD1-B0D7-EEBF-B4B493722FBA}"/>
              </a:ext>
            </a:extLst>
          </p:cNvPr>
          <p:cNvSpPr txBox="1"/>
          <p:nvPr userDrawn="1"/>
        </p:nvSpPr>
        <p:spPr>
          <a:xfrm>
            <a:off x="6433449" y="3423267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3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6E6CCCF4-CB94-C268-FCA5-A4B501DBA41D}"/>
              </a:ext>
            </a:extLst>
          </p:cNvPr>
          <p:cNvSpPr txBox="1"/>
          <p:nvPr userDrawn="1"/>
        </p:nvSpPr>
        <p:spPr>
          <a:xfrm>
            <a:off x="6433449" y="4757574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4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</p:spTree>
    <p:extLst>
      <p:ext uri="{BB962C8B-B14F-4D97-AF65-F5344CB8AC3E}">
        <p14:creationId xmlns:p14="http://schemas.microsoft.com/office/powerpoint/2010/main" val="195991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7E76F-6ABF-BDF0-4947-E3625E5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499" y="1959558"/>
            <a:ext cx="5295899" cy="4326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959558"/>
            <a:ext cx="5295900" cy="4326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63D35-50B6-391F-078A-8ED5AE8E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8816-363A-4CB3-A878-6BEEA635D957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AF4F77-4EB3-CDDF-35C3-654E7F1F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669C2F-2ABF-ABA2-C2FD-A11DE96F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065FDB-29BD-E6A8-C6A2-BE9535375F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BD7D80E5-B1B8-1F00-E12D-EEE68D3F1E4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82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44A8D2-C7B5-107C-786E-1B4D1440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11049000" cy="1079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965652"/>
            <a:ext cx="529589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499" y="2618072"/>
            <a:ext cx="5295899" cy="3668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3" y="1965651"/>
            <a:ext cx="529589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1" y="2618072"/>
            <a:ext cx="5295899" cy="3668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76A0CE2-B4A1-35AB-6736-B8BC4C07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6F70-7A52-437F-B0B8-9D00484340FA}" type="datetime1">
              <a:rPr lang="en-US" smtClean="0"/>
              <a:t>11/7/2025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6B03ADB-175C-5216-1A7A-3FB80F18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CBE1F56-7EA6-1ABC-FFE2-20B43B3E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4F2767-99EE-110E-2475-A146112A33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F04EB1FF-357A-5981-BF1C-A9028C43D16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812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47070-5ABF-4632-3924-364C6CC45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2C1A-D251-4D61-B912-79510D9F5E35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16EED-B9F4-5976-114E-55527B2E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34F71-C814-6978-3FC7-F3E9790B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E31C5B-1027-FBC3-DB7D-5C8B9D6490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2207267D-9F0C-2F6B-1E2C-8722D484D4E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15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DA74A-55B2-8F37-5C36-F9F345C0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04BB-A97C-43D8-8B86-21D7743C1F4A}" type="datetime1">
              <a:rPr lang="en-US" smtClean="0"/>
              <a:t>11/7/2025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43DF-1A4A-9FCE-C700-71AA36C1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9BD7A-1C5F-E0AD-5191-0DC40608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0D4BCC-DA00-8B1A-C976-04DCBD8D0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9A9EBC02-544E-95AC-3510-5E40A02B8B79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81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4149692" cy="10551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919971"/>
            <a:ext cx="4149692" cy="4366529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392" y="571500"/>
            <a:ext cx="6442108" cy="5715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9AC04-2905-4B18-79E9-157F123B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F6B4-A6F9-4233-BB7C-1EC9C5C08D00}" type="datetime1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5EF2-7999-31F9-134B-5026C9D4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AC4EB-2646-347C-A1B9-3802365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1BCE14-0326-0735-43B0-C36770B3F4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07035B26-CCD2-5958-DB62-7E7461AF204E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0939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4149692" cy="10551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919971"/>
            <a:ext cx="4149692" cy="4366529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392" y="571500"/>
            <a:ext cx="6442108" cy="5715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3FA0-F4CE-280E-1BE7-EED86ECA2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C48C-95CD-4FBA-A3F6-989563B3819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7F2FF-CF23-F76E-B2A0-8F3A3603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806D1-9C38-984D-4D7C-B51D171A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E6E5C8-BB89-6789-63E0-5B4DF60AE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3ED01694-D6C3-38C0-7498-93052486F53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010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71500"/>
            <a:ext cx="7366000" cy="2409444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3429001"/>
            <a:ext cx="11049000" cy="28575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ABD8-25DB-04E8-8ED3-7E573136CE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FA3608E-7027-4380-969D-12C559B60758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4A1C2-F2C1-EE8E-D8B8-707B52ECB4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DE44B-9F94-5A62-7D55-ECC96028DA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B7F2AF-BBAE-B86E-BC7D-7AA74D760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769046C6-BBED-9B7E-4342-2F2CE9C83B0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928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154597"/>
            <a:ext cx="5078529" cy="2548806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8082A1-B54D-5676-24F5-E642831E54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154597"/>
            <a:ext cx="5524500" cy="25488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D69A0-3A6A-EB51-5616-33CCF9527A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1D800D-33BA-4335-8B1F-01CE8BE3F7F9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7D541-CE2E-D148-5C6A-4B0BA9F5B0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8319A-9703-4F54-8072-38D62BC0CA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D19548-8459-15C9-4A37-8379B31DA5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BC6D2C62-3E0B-F4AC-90E1-116A127321D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7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5477496"/>
            <a:ext cx="7365999" cy="684709"/>
          </a:xfrm>
        </p:spPr>
        <p:txBody>
          <a:bodyPr anchor="ctr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389" y="5477496"/>
            <a:ext cx="3409110" cy="807801"/>
          </a:xfrm>
        </p:spPr>
        <p:txBody>
          <a:bodyPr anchor="ctr">
            <a:normAutofit/>
          </a:bodyPr>
          <a:lstStyle>
            <a:lvl1pPr marL="0" indent="0" algn="r"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528335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C180B-BCD9-C614-3845-B48B8B59D0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D53745-B8E3-4124-A519-F4AF13B8F9B7}" type="datetime1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F6B21-F51E-88D5-5787-BD2AB071E5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DAAB8-BA47-F56D-502C-39438A2513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551BF9-459F-F1B8-4EDF-5F21DC118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5EAB4729-AE93-0E78-499E-3E83EC6F977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82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3" y="1444438"/>
            <a:ext cx="8283870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3593130"/>
            <a:ext cx="8283743" cy="184202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868A2-32E0-514C-B427-78B3B583044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FF3D475-9CA8-4A10-B5B2-99BA2ED21BD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A7026-B49B-D2DB-D0C3-2400DA464D9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E4CA99-94F5-6B78-C050-BAD74C423F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33E91-48FE-1A68-2028-FB4F8C3C18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6C2DEF5F-72FD-E327-4C6B-02F04699447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4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653547"/>
            <a:ext cx="5295900" cy="163295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A91E99E-6B8D-7D90-0BEE-C39226FFCC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36024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59C69D-3646-6F3B-AE3B-8FF35016CA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4653546"/>
            <a:ext cx="5295900" cy="163295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85800" indent="0">
              <a:buNone/>
              <a:defRPr sz="12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AE925-435B-651F-60E1-047044DDCE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EE6ABDF-8A36-41F6-866E-5D745D0B9F7E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90431C8-8815-575C-A788-370FB04BB7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12A26-017B-14F7-C69A-3D60B49CE4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15364B-258B-01A4-AD65-C55CFE0CCB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81476A1A-8FBA-D48E-42B8-CDB5F25FAC0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1779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55688" y="549275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9658949-AB2A-2B34-3034-E1EC579252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9793EDD0-6352-4D90-865D-B46B8FCD5F1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105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DEC231F-5FBD-02BD-F93F-29DFC38D5D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F20D1EA-9F6D-D280-B248-41D0253EC45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C24E82-FF28-CF70-D503-5E53521D6592}"/>
              </a:ext>
            </a:extLst>
          </p:cNvPr>
          <p:cNvSpPr txBox="1"/>
          <p:nvPr userDrawn="1"/>
        </p:nvSpPr>
        <p:spPr>
          <a:xfrm>
            <a:off x="914400" y="6483096"/>
            <a:ext cx="0" cy="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>
              <a:latin typeface="Mathilde" panose="03050500000000020004" pitchFamily="66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F7AE897-E67D-0ACB-9598-13F06FACB4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7D72D57-1A5C-300C-904C-CAA85715933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88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DC969DC-FE27-C8B3-D5A5-DA76711A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946702"/>
            <a:ext cx="5076876" cy="1080296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1842BB-23FC-737B-52B1-4A60E1DE0F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BC39A24-23BC-A816-893B-3C5C2027693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373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F553B99-2AC9-DC02-9B6F-694B5D29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2" y="1533524"/>
            <a:ext cx="3881436" cy="37909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CF56E7F-F9F4-C44C-C849-9831BB109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7DEABE2-2E97-6F79-A245-20EF211D540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347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2875F7-3BC5-8D36-A928-FCBB1754F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BA5869C2-93EA-9BD4-81FE-72612EF09F0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08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6CFFAD-36F3-0839-3C69-561624EF68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397309"/>
            <a:ext cx="9152697" cy="30254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>
            <a:lvl1pPr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/>
              <a:t>Title on Image</a:t>
            </a:r>
          </a:p>
        </p:txBody>
      </p: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3ACD7123-65A2-404C-8795-76B54A2897AB}"/>
              </a:ext>
            </a:extLst>
          </p:cNvPr>
          <p:cNvSpPr txBox="1">
            <a:spLocks/>
          </p:cNvSpPr>
          <p:nvPr userDrawn="1"/>
        </p:nvSpPr>
        <p:spPr>
          <a:xfrm>
            <a:off x="11062284" y="6386167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1000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‹N›</a:t>
            </a:fld>
            <a:endParaRPr lang="en-US" sz="800" b="1" i="0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3D3181-F960-245C-2F58-30371414B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E480A173-3F49-68D3-1FB2-9579FB74FBE6}"/>
              </a:ext>
            </a:extLst>
          </p:cNvPr>
          <p:cNvCxnSpPr/>
          <p:nvPr userDrawn="1"/>
        </p:nvCxnSpPr>
        <p:spPr>
          <a:xfrm>
            <a:off x="146100" y="6376228"/>
            <a:ext cx="1152243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F69605C5-0B00-8D50-7C31-BD872515E7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FEC81BE7-DD1B-59AF-78BE-C416459DCEB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179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246201C-0AB2-4864-9B5B-356A50CB1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09138" y="1049628"/>
            <a:ext cx="3870101" cy="47523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70D0D4DA-AE70-4CF8-80F2-1FEB9708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946702"/>
            <a:ext cx="5756529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B2ACFD-6F19-8145-920B-DB8A9DF90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1CE783C-4F59-95DC-70A3-880C3711A65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38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156762"/>
            <a:ext cx="7365999" cy="1179576"/>
          </a:xfrm>
        </p:spPr>
        <p:txBody>
          <a:bodyPr anchor="ctr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388" y="156763"/>
            <a:ext cx="3409111" cy="1179576"/>
          </a:xfrm>
        </p:spPr>
        <p:txBody>
          <a:bodyPr anchor="ctr">
            <a:normAutofit/>
          </a:bodyPr>
          <a:lstStyle>
            <a:lvl1pPr marL="0" indent="0" algn="r"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97874"/>
            <a:ext cx="12191999" cy="5360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09C0-B255-AB63-1693-AA4F58EE94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6B77E19-0A30-47F1-92A2-EF52A836DE0E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58D09-EC62-34A6-388D-D3986CBC6C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A2B13-2DF6-FCBD-3EF9-4927EB6FB2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2498C75-C0F3-900B-8928-C2885AB05A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1125538"/>
            <a:ext cx="5076825" cy="494041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2D99D1C-92B6-85EF-462D-DE781454D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04077AB8-C3B7-DED4-EF67-902FEDA9D90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290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1BF190C-8167-8441-41CB-CE9BD65FEE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1324" y="2725419"/>
            <a:ext cx="4019549" cy="35483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E30489B-F53A-15C7-5553-763A4431A6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E854E6C-155D-DB91-98A5-2478E645EE7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600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407A4DB-9FA4-8F2C-D340-59AE231D9E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1932" y="2331747"/>
            <a:ext cx="5370893" cy="332274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02C391-1D7A-07E3-94C4-8AB536B1E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6486C5FB-6295-9236-D2D9-FF6C3A16145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9305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DD5F6B2-D6AD-5E5A-B91D-59EEC8F51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4" y="1847125"/>
            <a:ext cx="4413885" cy="29453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8C398F8-69F9-9935-1088-D0E140653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E0ED5DE-4E34-0A09-A00C-85BB11C64CD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69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7C12D2-F0A3-F2E5-F7B8-89AD9A3C9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FF422F3-9D36-BC1C-A1CF-F67E6FCA031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415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8C06E91-68B5-C33A-F5AC-DE80D7424F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0060" y="0"/>
            <a:ext cx="409194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829681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4F0ED8-4CB7-AF84-69E6-5309B59498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DB115C3-2240-3F89-E3D7-EA9319D652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38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for the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E227BF-C543-FA10-03B8-C62FC332B1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101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ABEAA62-95FE-A724-E2BE-3C78CB68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327" y="937558"/>
            <a:ext cx="5866257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7E4151-643D-4168-35FC-AC21D6452E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D4593986-B719-A313-9012-C5929D43F2D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3454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11874B-C9A9-4AF7-B7F2-66B55CE703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5222" y="1305753"/>
            <a:ext cx="1741555" cy="1741555"/>
          </a:xfrm>
          <a:custGeom>
            <a:avLst/>
            <a:gdLst>
              <a:gd name="connsiteX0" fmla="*/ 682375 w 1364750"/>
              <a:gd name="connsiteY0" fmla="*/ 0 h 1364750"/>
              <a:gd name="connsiteX1" fmla="*/ 1364750 w 1364750"/>
              <a:gd name="connsiteY1" fmla="*/ 682375 h 1364750"/>
              <a:gd name="connsiteX2" fmla="*/ 682375 w 1364750"/>
              <a:gd name="connsiteY2" fmla="*/ 1364750 h 1364750"/>
              <a:gd name="connsiteX3" fmla="*/ 0 w 1364750"/>
              <a:gd name="connsiteY3" fmla="*/ 682375 h 1364750"/>
              <a:gd name="connsiteX4" fmla="*/ 682375 w 1364750"/>
              <a:gd name="connsiteY4" fmla="*/ 0 h 136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50" h="1364750">
                <a:moveTo>
                  <a:pt x="682375" y="0"/>
                </a:moveTo>
                <a:cubicBezTo>
                  <a:pt x="1059240" y="0"/>
                  <a:pt x="1364750" y="305510"/>
                  <a:pt x="1364750" y="682375"/>
                </a:cubicBezTo>
                <a:cubicBezTo>
                  <a:pt x="1364750" y="1059240"/>
                  <a:pt x="1059240" y="1364750"/>
                  <a:pt x="682375" y="1364750"/>
                </a:cubicBezTo>
                <a:cubicBezTo>
                  <a:pt x="305510" y="1364750"/>
                  <a:pt x="0" y="1059240"/>
                  <a:pt x="0" y="682375"/>
                </a:cubicBezTo>
                <a:cubicBezTo>
                  <a:pt x="0" y="305510"/>
                  <a:pt x="305510" y="0"/>
                  <a:pt x="6823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232DFB9-5498-1A51-CC5A-A3CF40442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535FDC4-3FC9-0757-D769-7F7915E5CB5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429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59129A1-44C4-09BE-1CEB-890E758A7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716" y="2420619"/>
            <a:ext cx="4844416" cy="25560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92BC476-920F-84ED-08D0-B013030B0B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5380" y="2420619"/>
            <a:ext cx="7246620" cy="25560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EBAFD93-8EEF-FA7D-B57E-B624CD37A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F16E8131-2A69-F725-C615-0CD5BA08186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99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4485D48-B9FB-4ECF-B2D2-170A5BAA92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1856946"/>
            <a:ext cx="3086353" cy="2939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D0F9898-02A9-93E2-7FBC-45EAD46CC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8CB64B79-E800-499C-1F77-B2EF7FCAC36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6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2150" y="932704"/>
            <a:ext cx="4578350" cy="313764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2150" y="4363652"/>
            <a:ext cx="457835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11D36E-7C6D-4BEF-F979-40FC876B59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8F21D-E868-4844-9A79-C7B7DF19F1EF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118EF1-9DA1-1338-6954-0E01B840A9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30D27D-B0D4-275C-E5E1-03E614874B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14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765673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40867C7-14DD-4827-AC97-FC8CBE23D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827" y="1125539"/>
            <a:ext cx="4075998" cy="5148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9BA4CE-9358-32CC-2980-0A2917D849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AA1BEDCE-6CF7-57B5-BE23-1C375F5498A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339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bjec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9F608D1-34E0-E588-09D8-3C4C22ACF8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5125" y="3699669"/>
            <a:ext cx="4038600" cy="25741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7C3F53A-75D4-4B98-FE12-089554BEA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15125" y="1125538"/>
            <a:ext cx="4038600" cy="2574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317617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D4943F3-A786-A24B-DE31-67A57D4908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159CA1E0-85EA-E293-5812-3C842A9E2EDE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241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vi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667768-D2F8-F4D9-0C3C-DABE4CF466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4" y="2165194"/>
            <a:ext cx="4876799" cy="410860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CE0482-8737-9E27-F623-BD800FCD04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3D8344EB-91BC-F811-7360-908A8F193BB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912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92060C1-4310-525A-C0C0-1C9D2EB5E8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28459" y="0"/>
            <a:ext cx="5463541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910968-576E-FCB1-D498-21C8B0F70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A4EB8888-3430-C25A-CE13-D9CB5490284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5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0338E92-A50B-20CB-5A3A-8F4FD46C9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12192000" cy="44577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2B34F84-B4B8-2A92-9F78-1706776E89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39E1AD9-6D21-18E5-A6DD-42A919A80B4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44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&amp;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AEEF2B-CA77-3515-F3C9-51C1A04EA2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7735" y="3014615"/>
            <a:ext cx="2176530" cy="2176530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1B8F030-F0F6-92E3-167E-3F30BA37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5E73519-2776-9A07-C808-E7BB8540C25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2357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18FCF1-5C65-43F1-817F-2ABCEE6E96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475" y="1712433"/>
            <a:ext cx="4327333" cy="4561367"/>
          </a:xfrm>
          <a:custGeom>
            <a:avLst/>
            <a:gdLst>
              <a:gd name="connsiteX0" fmla="*/ 2563382 w 4429126"/>
              <a:gd name="connsiteY0" fmla="*/ 11 h 4668664"/>
              <a:gd name="connsiteX1" fmla="*/ 2667920 w 4429126"/>
              <a:gd name="connsiteY1" fmla="*/ 42311 h 4668664"/>
              <a:gd name="connsiteX2" fmla="*/ 2732382 w 4429126"/>
              <a:gd name="connsiteY2" fmla="*/ 152528 h 4668664"/>
              <a:gd name="connsiteX3" fmla="*/ 2778852 w 4429126"/>
              <a:gd name="connsiteY3" fmla="*/ 395602 h 4668664"/>
              <a:gd name="connsiteX4" fmla="*/ 2814042 w 4429126"/>
              <a:gd name="connsiteY4" fmla="*/ 570361 h 4668664"/>
              <a:gd name="connsiteX5" fmla="*/ 2845181 w 4429126"/>
              <a:gd name="connsiteY5" fmla="*/ 696664 h 4668664"/>
              <a:gd name="connsiteX6" fmla="*/ 2900508 w 4429126"/>
              <a:gd name="connsiteY6" fmla="*/ 743610 h 4668664"/>
              <a:gd name="connsiteX7" fmla="*/ 3009653 w 4429126"/>
              <a:gd name="connsiteY7" fmla="*/ 793734 h 4668664"/>
              <a:gd name="connsiteX8" fmla="*/ 3112205 w 4429126"/>
              <a:gd name="connsiteY8" fmla="*/ 848744 h 4668664"/>
              <a:gd name="connsiteX9" fmla="*/ 3189138 w 4429126"/>
              <a:gd name="connsiteY9" fmla="*/ 900854 h 4668664"/>
              <a:gd name="connsiteX10" fmla="*/ 3290379 w 4429126"/>
              <a:gd name="connsiteY10" fmla="*/ 964799 h 4668664"/>
              <a:gd name="connsiteX11" fmla="*/ 3355358 w 4429126"/>
              <a:gd name="connsiteY11" fmla="*/ 964799 h 4668664"/>
              <a:gd name="connsiteX12" fmla="*/ 3391104 w 4429126"/>
              <a:gd name="connsiteY12" fmla="*/ 953519 h 4668664"/>
              <a:gd name="connsiteX13" fmla="*/ 3443095 w 4429126"/>
              <a:gd name="connsiteY13" fmla="*/ 935369 h 4668664"/>
              <a:gd name="connsiteX14" fmla="*/ 3493219 w 4429126"/>
              <a:gd name="connsiteY14" fmla="*/ 917535 h 4668664"/>
              <a:gd name="connsiteX15" fmla="*/ 3534048 w 4429126"/>
              <a:gd name="connsiteY15" fmla="*/ 902641 h 4668664"/>
              <a:gd name="connsiteX16" fmla="*/ 3589654 w 4429126"/>
              <a:gd name="connsiteY16" fmla="*/ 882305 h 4668664"/>
              <a:gd name="connsiteX17" fmla="*/ 3651177 w 4429126"/>
              <a:gd name="connsiteY17" fmla="*/ 860977 h 4668664"/>
              <a:gd name="connsiteX18" fmla="*/ 3798768 w 4429126"/>
              <a:gd name="connsiteY18" fmla="*/ 809899 h 4668664"/>
              <a:gd name="connsiteX19" fmla="*/ 3834118 w 4429126"/>
              <a:gd name="connsiteY19" fmla="*/ 797230 h 4668664"/>
              <a:gd name="connsiteX20" fmla="*/ 4010226 w 4429126"/>
              <a:gd name="connsiteY20" fmla="*/ 812640 h 4668664"/>
              <a:gd name="connsiteX21" fmla="*/ 4071114 w 4429126"/>
              <a:gd name="connsiteY21" fmla="*/ 888819 h 4668664"/>
              <a:gd name="connsiteX22" fmla="*/ 4128467 w 4429126"/>
              <a:gd name="connsiteY22" fmla="*/ 987836 h 4668664"/>
              <a:gd name="connsiteX23" fmla="*/ 4185026 w 4429126"/>
              <a:gd name="connsiteY23" fmla="*/ 1083159 h 4668664"/>
              <a:gd name="connsiteX24" fmla="*/ 4245436 w 4429126"/>
              <a:gd name="connsiteY24" fmla="*/ 1184400 h 4668664"/>
              <a:gd name="connsiteX25" fmla="*/ 4270856 w 4429126"/>
              <a:gd name="connsiteY25" fmla="*/ 1231148 h 4668664"/>
              <a:gd name="connsiteX26" fmla="*/ 4360420 w 4429126"/>
              <a:gd name="connsiteY26" fmla="*/ 1391251 h 4668664"/>
              <a:gd name="connsiteX27" fmla="*/ 4398350 w 4429126"/>
              <a:gd name="connsiteY27" fmla="*/ 1453846 h 4668664"/>
              <a:gd name="connsiteX28" fmla="*/ 4419441 w 4429126"/>
              <a:gd name="connsiteY28" fmla="*/ 1621059 h 4668664"/>
              <a:gd name="connsiteX29" fmla="*/ 4384806 w 4429126"/>
              <a:gd name="connsiteY29" fmla="*/ 1670785 h 4668664"/>
              <a:gd name="connsiteX30" fmla="*/ 4283922 w 4429126"/>
              <a:gd name="connsiteY30" fmla="*/ 1763129 h 4668664"/>
              <a:gd name="connsiteX31" fmla="*/ 4182324 w 4429126"/>
              <a:gd name="connsiteY31" fmla="*/ 1852852 h 4668664"/>
              <a:gd name="connsiteX32" fmla="*/ 4040134 w 4429126"/>
              <a:gd name="connsiteY32" fmla="*/ 1972642 h 4668664"/>
              <a:gd name="connsiteX33" fmla="*/ 3957005 w 4429126"/>
              <a:gd name="connsiteY33" fmla="*/ 2048106 h 4668664"/>
              <a:gd name="connsiteX34" fmla="*/ 3936153 w 4429126"/>
              <a:gd name="connsiteY34" fmla="*/ 2146209 h 4668664"/>
              <a:gd name="connsiteX35" fmla="*/ 3945328 w 4429126"/>
              <a:gd name="connsiteY35" fmla="*/ 2256585 h 4668664"/>
              <a:gd name="connsiteX36" fmla="*/ 3936788 w 4429126"/>
              <a:gd name="connsiteY36" fmla="*/ 2525833 h 4668664"/>
              <a:gd name="connsiteX37" fmla="*/ 3950491 w 4429126"/>
              <a:gd name="connsiteY37" fmla="*/ 2608525 h 4668664"/>
              <a:gd name="connsiteX38" fmla="*/ 3995968 w 4429126"/>
              <a:gd name="connsiteY38" fmla="*/ 2659205 h 4668664"/>
              <a:gd name="connsiteX39" fmla="*/ 4105351 w 4429126"/>
              <a:gd name="connsiteY39" fmla="*/ 2753416 h 4668664"/>
              <a:gd name="connsiteX40" fmla="*/ 4175096 w 4429126"/>
              <a:gd name="connsiteY40" fmla="*/ 2808624 h 4668664"/>
              <a:gd name="connsiteX41" fmla="*/ 4256359 w 4429126"/>
              <a:gd name="connsiteY41" fmla="*/ 2879878 h 4668664"/>
              <a:gd name="connsiteX42" fmla="*/ 4341672 w 4429126"/>
              <a:gd name="connsiteY42" fmla="*/ 2956891 h 4668664"/>
              <a:gd name="connsiteX43" fmla="*/ 4410742 w 4429126"/>
              <a:gd name="connsiteY43" fmla="*/ 3030409 h 4668664"/>
              <a:gd name="connsiteX44" fmla="*/ 4428298 w 4429126"/>
              <a:gd name="connsiteY44" fmla="*/ 3131650 h 4668664"/>
              <a:gd name="connsiteX45" fmla="*/ 4385601 w 4429126"/>
              <a:gd name="connsiteY45" fmla="*/ 3241232 h 4668664"/>
              <a:gd name="connsiteX46" fmla="*/ 4334444 w 4429126"/>
              <a:gd name="connsiteY46" fmla="*/ 3327618 h 4668664"/>
              <a:gd name="connsiteX47" fmla="*/ 4249448 w 4429126"/>
              <a:gd name="connsiteY47" fmla="*/ 3479182 h 4668664"/>
              <a:gd name="connsiteX48" fmla="*/ 4160758 w 4429126"/>
              <a:gd name="connsiteY48" fmla="*/ 3623358 h 4668664"/>
              <a:gd name="connsiteX49" fmla="*/ 4111826 w 4429126"/>
              <a:gd name="connsiteY49" fmla="*/ 3711214 h 4668664"/>
              <a:gd name="connsiteX50" fmla="*/ 4034892 w 4429126"/>
              <a:gd name="connsiteY50" fmla="*/ 3834101 h 4668664"/>
              <a:gd name="connsiteX51" fmla="*/ 3943024 w 4429126"/>
              <a:gd name="connsiteY51" fmla="*/ 3880928 h 4668664"/>
              <a:gd name="connsiteX52" fmla="*/ 3820495 w 4429126"/>
              <a:gd name="connsiteY52" fmla="*/ 3866233 h 4668664"/>
              <a:gd name="connsiteX53" fmla="*/ 3663331 w 4429126"/>
              <a:gd name="connsiteY53" fmla="*/ 3812455 h 4668664"/>
              <a:gd name="connsiteX54" fmla="*/ 3509106 w 4429126"/>
              <a:gd name="connsiteY54" fmla="*/ 3756453 h 4668664"/>
              <a:gd name="connsiteX55" fmla="*/ 3370093 w 4429126"/>
              <a:gd name="connsiteY55" fmla="*/ 3706249 h 4668664"/>
              <a:gd name="connsiteX56" fmla="*/ 3244704 w 4429126"/>
              <a:gd name="connsiteY56" fmla="*/ 3728094 h 4668664"/>
              <a:gd name="connsiteX57" fmla="*/ 3167452 w 4429126"/>
              <a:gd name="connsiteY57" fmla="*/ 3782667 h 4668664"/>
              <a:gd name="connsiteX58" fmla="*/ 3081026 w 4429126"/>
              <a:gd name="connsiteY58" fmla="*/ 3837596 h 4668664"/>
              <a:gd name="connsiteX59" fmla="*/ 2973788 w 4429126"/>
              <a:gd name="connsiteY59" fmla="*/ 3892129 h 4668664"/>
              <a:gd name="connsiteX60" fmla="*/ 2862577 w 4429126"/>
              <a:gd name="connsiteY60" fmla="*/ 3950554 h 4668664"/>
              <a:gd name="connsiteX61" fmla="*/ 2842520 w 4429126"/>
              <a:gd name="connsiteY61" fmla="*/ 3984473 h 4668664"/>
              <a:gd name="connsiteX62" fmla="*/ 2829850 w 4429126"/>
              <a:gd name="connsiteY62" fmla="*/ 4023794 h 4668664"/>
              <a:gd name="connsiteX63" fmla="*/ 2790808 w 4429126"/>
              <a:gd name="connsiteY63" fmla="*/ 4220159 h 4668664"/>
              <a:gd name="connsiteX64" fmla="*/ 2743622 w 4429126"/>
              <a:gd name="connsiteY64" fmla="*/ 4473440 h 4668664"/>
              <a:gd name="connsiteX65" fmla="*/ 2711610 w 4429126"/>
              <a:gd name="connsiteY65" fmla="*/ 4574681 h 4668664"/>
              <a:gd name="connsiteX66" fmla="*/ 2637377 w 4429126"/>
              <a:gd name="connsiteY66" fmla="*/ 4646968 h 4668664"/>
              <a:gd name="connsiteX67" fmla="*/ 2630426 w 4429126"/>
              <a:gd name="connsiteY67" fmla="*/ 4650424 h 4668664"/>
              <a:gd name="connsiteX68" fmla="*/ 2585942 w 4429126"/>
              <a:gd name="connsiteY68" fmla="*/ 4667065 h 4668664"/>
              <a:gd name="connsiteX69" fmla="*/ 1867405 w 4429126"/>
              <a:gd name="connsiteY69" fmla="*/ 4668654 h 4668664"/>
              <a:gd name="connsiteX70" fmla="*/ 1770573 w 4429126"/>
              <a:gd name="connsiteY70" fmla="*/ 4633543 h 4668664"/>
              <a:gd name="connsiteX71" fmla="*/ 1697889 w 4429126"/>
              <a:gd name="connsiteY71" fmla="*/ 4517051 h 4668664"/>
              <a:gd name="connsiteX72" fmla="*/ 1653763 w 4429126"/>
              <a:gd name="connsiteY72" fmla="*/ 4305950 h 4668664"/>
              <a:gd name="connsiteX73" fmla="*/ 1602328 w 4429126"/>
              <a:gd name="connsiteY73" fmla="*/ 4019226 h 4668664"/>
              <a:gd name="connsiteX74" fmla="*/ 1519358 w 4429126"/>
              <a:gd name="connsiteY74" fmla="*/ 3922275 h 4668664"/>
              <a:gd name="connsiteX75" fmla="*/ 1418474 w 4429126"/>
              <a:gd name="connsiteY75" fmla="*/ 3872985 h 4668664"/>
              <a:gd name="connsiteX76" fmla="*/ 1316081 w 4429126"/>
              <a:gd name="connsiteY76" fmla="*/ 3818333 h 4668664"/>
              <a:gd name="connsiteX77" fmla="*/ 1242603 w 4429126"/>
              <a:gd name="connsiteY77" fmla="*/ 3768368 h 4668664"/>
              <a:gd name="connsiteX78" fmla="*/ 1143546 w 4429126"/>
              <a:gd name="connsiteY78" fmla="*/ 3704422 h 4668664"/>
              <a:gd name="connsiteX79" fmla="*/ 1078488 w 4429126"/>
              <a:gd name="connsiteY79" fmla="*/ 3700450 h 4668664"/>
              <a:gd name="connsiteX80" fmla="*/ 858809 w 4429126"/>
              <a:gd name="connsiteY80" fmla="*/ 3780800 h 4668664"/>
              <a:gd name="connsiteX81" fmla="*/ 727343 w 4429126"/>
              <a:gd name="connsiteY81" fmla="*/ 3823774 h 4668664"/>
              <a:gd name="connsiteX82" fmla="*/ 589601 w 4429126"/>
              <a:gd name="connsiteY82" fmla="*/ 3873421 h 4668664"/>
              <a:gd name="connsiteX83" fmla="*/ 440818 w 4429126"/>
              <a:gd name="connsiteY83" fmla="*/ 3865478 h 4668664"/>
              <a:gd name="connsiteX84" fmla="*/ 357966 w 4429126"/>
              <a:gd name="connsiteY84" fmla="*/ 3778734 h 4668664"/>
              <a:gd name="connsiteX85" fmla="*/ 203940 w 4429126"/>
              <a:gd name="connsiteY85" fmla="*/ 3513459 h 4668664"/>
              <a:gd name="connsiteX86" fmla="*/ 100673 w 4429126"/>
              <a:gd name="connsiteY86" fmla="*/ 3336317 h 4668664"/>
              <a:gd name="connsiteX87" fmla="*/ 19728 w 4429126"/>
              <a:gd name="connsiteY87" fmla="*/ 3199250 h 4668664"/>
              <a:gd name="connsiteX88" fmla="*/ 505 w 4429126"/>
              <a:gd name="connsiteY88" fmla="*/ 3109249 h 4668664"/>
              <a:gd name="connsiteX89" fmla="*/ 50748 w 4429126"/>
              <a:gd name="connsiteY89" fmla="*/ 2991406 h 4668664"/>
              <a:gd name="connsiteX90" fmla="*/ 193256 w 4429126"/>
              <a:gd name="connsiteY90" fmla="*/ 2865580 h 4668664"/>
              <a:gd name="connsiteX91" fmla="*/ 367180 w 4429126"/>
              <a:gd name="connsiteY91" fmla="*/ 2716042 h 4668664"/>
              <a:gd name="connsiteX92" fmla="*/ 433747 w 4429126"/>
              <a:gd name="connsiteY92" fmla="*/ 2660437 h 4668664"/>
              <a:gd name="connsiteX93" fmla="*/ 494794 w 4429126"/>
              <a:gd name="connsiteY93" fmla="*/ 2523251 h 4668664"/>
              <a:gd name="connsiteX94" fmla="*/ 483911 w 4429126"/>
              <a:gd name="connsiteY94" fmla="*/ 2387296 h 4668664"/>
              <a:gd name="connsiteX95" fmla="*/ 485460 w 4429126"/>
              <a:gd name="connsiteY95" fmla="*/ 2196849 h 4668664"/>
              <a:gd name="connsiteX96" fmla="*/ 490743 w 4429126"/>
              <a:gd name="connsiteY96" fmla="*/ 2165670 h 4668664"/>
              <a:gd name="connsiteX97" fmla="*/ 481250 w 4429126"/>
              <a:gd name="connsiteY97" fmla="*/ 2057122 h 4668664"/>
              <a:gd name="connsiteX98" fmla="*/ 444710 w 4429126"/>
              <a:gd name="connsiteY98" fmla="*/ 2016292 h 4668664"/>
              <a:gd name="connsiteX99" fmla="*/ 385451 w 4429126"/>
              <a:gd name="connsiteY99" fmla="*/ 1967041 h 4668664"/>
              <a:gd name="connsiteX100" fmla="*/ 281270 w 4429126"/>
              <a:gd name="connsiteY100" fmla="*/ 1875412 h 4668664"/>
              <a:gd name="connsiteX101" fmla="*/ 212956 w 4429126"/>
              <a:gd name="connsiteY101" fmla="*/ 1823143 h 4668664"/>
              <a:gd name="connsiteX102" fmla="*/ 142377 w 4429126"/>
              <a:gd name="connsiteY102" fmla="*/ 1760032 h 4668664"/>
              <a:gd name="connsiteX103" fmla="*/ 56149 w 4429126"/>
              <a:gd name="connsiteY103" fmla="*/ 1683932 h 4668664"/>
              <a:gd name="connsiteX104" fmla="*/ 28029 w 4429126"/>
              <a:gd name="connsiteY104" fmla="*/ 1460876 h 4668664"/>
              <a:gd name="connsiteX105" fmla="*/ 76882 w 4429126"/>
              <a:gd name="connsiteY105" fmla="*/ 1368969 h 4668664"/>
              <a:gd name="connsiteX106" fmla="*/ 126768 w 4429126"/>
              <a:gd name="connsiteY106" fmla="*/ 1290764 h 4668664"/>
              <a:gd name="connsiteX107" fmla="*/ 178401 w 4429126"/>
              <a:gd name="connsiteY107" fmla="*/ 1197625 h 4668664"/>
              <a:gd name="connsiteX108" fmla="*/ 223878 w 4429126"/>
              <a:gd name="connsiteY108" fmla="*/ 1121248 h 4668664"/>
              <a:gd name="connsiteX109" fmla="*/ 317374 w 4429126"/>
              <a:gd name="connsiteY109" fmla="*/ 954195 h 4668664"/>
              <a:gd name="connsiteX110" fmla="*/ 384894 w 4429126"/>
              <a:gd name="connsiteY110" fmla="*/ 846519 h 4668664"/>
              <a:gd name="connsiteX111" fmla="*/ 522716 w 4429126"/>
              <a:gd name="connsiteY111" fmla="*/ 786704 h 4668664"/>
              <a:gd name="connsiteX112" fmla="*/ 523828 w 4429126"/>
              <a:gd name="connsiteY112" fmla="*/ 781064 h 4668664"/>
              <a:gd name="connsiteX113" fmla="*/ 615179 w 4429126"/>
              <a:gd name="connsiteY113" fmla="*/ 804458 h 4668664"/>
              <a:gd name="connsiteX114" fmla="*/ 744818 w 4429126"/>
              <a:gd name="connsiteY114" fmla="*/ 846957 h 4668664"/>
              <a:gd name="connsiteX115" fmla="*/ 894634 w 4429126"/>
              <a:gd name="connsiteY115" fmla="*/ 902879 h 4668664"/>
              <a:gd name="connsiteX116" fmla="*/ 903650 w 4429126"/>
              <a:gd name="connsiteY116" fmla="*/ 906851 h 4668664"/>
              <a:gd name="connsiteX117" fmla="*/ 1071220 w 4429126"/>
              <a:gd name="connsiteY117" fmla="*/ 965673 h 4668664"/>
              <a:gd name="connsiteX118" fmla="*/ 1186045 w 4429126"/>
              <a:gd name="connsiteY118" fmla="*/ 939181 h 4668664"/>
              <a:gd name="connsiteX119" fmla="*/ 1263495 w 4429126"/>
              <a:gd name="connsiteY119" fmla="*/ 885245 h 4668664"/>
              <a:gd name="connsiteX120" fmla="*/ 1351629 w 4429126"/>
              <a:gd name="connsiteY120" fmla="*/ 829639 h 4668664"/>
              <a:gd name="connsiteX121" fmla="*/ 1462839 w 4429126"/>
              <a:gd name="connsiteY121" fmla="*/ 774034 h 4668664"/>
              <a:gd name="connsiteX122" fmla="*/ 1560863 w 4429126"/>
              <a:gd name="connsiteY122" fmla="*/ 723950 h 4668664"/>
              <a:gd name="connsiteX123" fmla="*/ 1599548 w 4429126"/>
              <a:gd name="connsiteY123" fmla="*/ 659567 h 4668664"/>
              <a:gd name="connsiteX124" fmla="*/ 1627351 w 4429126"/>
              <a:gd name="connsiteY124" fmla="*/ 538070 h 4668664"/>
              <a:gd name="connsiteX125" fmla="*/ 1650148 w 4429126"/>
              <a:gd name="connsiteY125" fmla="*/ 401321 h 4668664"/>
              <a:gd name="connsiteX126" fmla="*/ 1681923 w 4429126"/>
              <a:gd name="connsiteY126" fmla="*/ 226126 h 4668664"/>
              <a:gd name="connsiteX127" fmla="*/ 1712784 w 4429126"/>
              <a:gd name="connsiteY127" fmla="*/ 105701 h 4668664"/>
              <a:gd name="connsiteX128" fmla="*/ 1789876 w 4429126"/>
              <a:gd name="connsiteY128" fmla="*/ 23643 h 4668664"/>
              <a:gd name="connsiteX129" fmla="*/ 1800322 w 4429126"/>
              <a:gd name="connsiteY129" fmla="*/ 18560 h 4668664"/>
              <a:gd name="connsiteX130" fmla="*/ 1846871 w 4429126"/>
              <a:gd name="connsiteY130" fmla="*/ 1679 h 4668664"/>
              <a:gd name="connsiteX131" fmla="*/ 2563382 w 4429126"/>
              <a:gd name="connsiteY131" fmla="*/ 11 h 4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29126" h="4668664">
                <a:moveTo>
                  <a:pt x="2563382" y="11"/>
                </a:moveTo>
                <a:cubicBezTo>
                  <a:pt x="2607509" y="-505"/>
                  <a:pt x="2637377" y="17805"/>
                  <a:pt x="2667920" y="42311"/>
                </a:cubicBezTo>
                <a:cubicBezTo>
                  <a:pt x="2703428" y="70828"/>
                  <a:pt x="2724200" y="107647"/>
                  <a:pt x="2732382" y="152528"/>
                </a:cubicBezTo>
                <a:cubicBezTo>
                  <a:pt x="2747237" y="233672"/>
                  <a:pt x="2763045" y="314657"/>
                  <a:pt x="2778852" y="395602"/>
                </a:cubicBezTo>
                <a:cubicBezTo>
                  <a:pt x="2790212" y="453948"/>
                  <a:pt x="2801690" y="512293"/>
                  <a:pt x="2814042" y="570361"/>
                </a:cubicBezTo>
                <a:cubicBezTo>
                  <a:pt x="2823018" y="612859"/>
                  <a:pt x="2829016" y="656906"/>
                  <a:pt x="2845181" y="696664"/>
                </a:cubicBezTo>
                <a:cubicBezTo>
                  <a:pt x="2853324" y="716523"/>
                  <a:pt x="2879338" y="732052"/>
                  <a:pt x="2900508" y="743610"/>
                </a:cubicBezTo>
                <a:cubicBezTo>
                  <a:pt x="2935579" y="762715"/>
                  <a:pt x="2973709" y="776140"/>
                  <a:pt x="3009653" y="793734"/>
                </a:cubicBezTo>
                <a:cubicBezTo>
                  <a:pt x="3044486" y="810773"/>
                  <a:pt x="3078881" y="828964"/>
                  <a:pt x="3112205" y="848744"/>
                </a:cubicBezTo>
                <a:cubicBezTo>
                  <a:pt x="3138776" y="864631"/>
                  <a:pt x="3163202" y="883934"/>
                  <a:pt x="3189138" y="900854"/>
                </a:cubicBezTo>
                <a:cubicBezTo>
                  <a:pt x="3222541" y="922659"/>
                  <a:pt x="3256262" y="944106"/>
                  <a:pt x="3290379" y="964799"/>
                </a:cubicBezTo>
                <a:cubicBezTo>
                  <a:pt x="3311549" y="977668"/>
                  <a:pt x="3333552" y="973140"/>
                  <a:pt x="3355358" y="964799"/>
                </a:cubicBezTo>
                <a:cubicBezTo>
                  <a:pt x="3366995" y="960430"/>
                  <a:pt x="3379189" y="957491"/>
                  <a:pt x="3391104" y="953519"/>
                </a:cubicBezTo>
                <a:cubicBezTo>
                  <a:pt x="3408500" y="947641"/>
                  <a:pt x="3425778" y="941604"/>
                  <a:pt x="3443095" y="935369"/>
                </a:cubicBezTo>
                <a:cubicBezTo>
                  <a:pt x="3460412" y="929133"/>
                  <a:pt x="3476537" y="923453"/>
                  <a:pt x="3493219" y="917535"/>
                </a:cubicBezTo>
                <a:cubicBezTo>
                  <a:pt x="3506842" y="912610"/>
                  <a:pt x="3520465" y="907606"/>
                  <a:pt x="3534048" y="902641"/>
                </a:cubicBezTo>
                <a:cubicBezTo>
                  <a:pt x="3552597" y="895849"/>
                  <a:pt x="3571105" y="888938"/>
                  <a:pt x="3589654" y="882305"/>
                </a:cubicBezTo>
                <a:cubicBezTo>
                  <a:pt x="3610108" y="875037"/>
                  <a:pt x="3630682" y="868086"/>
                  <a:pt x="3651177" y="860977"/>
                </a:cubicBezTo>
                <a:cubicBezTo>
                  <a:pt x="3700375" y="843978"/>
                  <a:pt x="3749570" y="826951"/>
                  <a:pt x="3798768" y="809899"/>
                </a:cubicBezTo>
                <a:cubicBezTo>
                  <a:pt x="3810684" y="805928"/>
                  <a:pt x="3822163" y="800963"/>
                  <a:pt x="3834118" y="797230"/>
                </a:cubicBezTo>
                <a:cubicBezTo>
                  <a:pt x="3894886" y="778244"/>
                  <a:pt x="3954304" y="779913"/>
                  <a:pt x="4010226" y="812640"/>
                </a:cubicBezTo>
                <a:cubicBezTo>
                  <a:pt x="4039340" y="830037"/>
                  <a:pt x="4055227" y="859905"/>
                  <a:pt x="4071114" y="888819"/>
                </a:cubicBezTo>
                <a:cubicBezTo>
                  <a:pt x="4089702" y="922103"/>
                  <a:pt x="4109164" y="954950"/>
                  <a:pt x="4128467" y="987836"/>
                </a:cubicBezTo>
                <a:cubicBezTo>
                  <a:pt x="4147174" y="1019610"/>
                  <a:pt x="4166120" y="1051385"/>
                  <a:pt x="4185026" y="1083159"/>
                </a:cubicBezTo>
                <a:cubicBezTo>
                  <a:pt x="4205162" y="1116919"/>
                  <a:pt x="4225538" y="1150680"/>
                  <a:pt x="4245436" y="1184400"/>
                </a:cubicBezTo>
                <a:cubicBezTo>
                  <a:pt x="4254412" y="1199691"/>
                  <a:pt x="4262197" y="1215658"/>
                  <a:pt x="4270856" y="1231148"/>
                </a:cubicBezTo>
                <a:cubicBezTo>
                  <a:pt x="4300604" y="1284568"/>
                  <a:pt x="4330433" y="1338029"/>
                  <a:pt x="4360420" y="1391251"/>
                </a:cubicBezTo>
                <a:cubicBezTo>
                  <a:pt x="4372336" y="1412500"/>
                  <a:pt x="4384012" y="1434226"/>
                  <a:pt x="4398350" y="1453846"/>
                </a:cubicBezTo>
                <a:cubicBezTo>
                  <a:pt x="4436360" y="1505995"/>
                  <a:pt x="4433699" y="1563547"/>
                  <a:pt x="4419441" y="1621059"/>
                </a:cubicBezTo>
                <a:cubicBezTo>
                  <a:pt x="4414873" y="1639488"/>
                  <a:pt x="4399065" y="1656805"/>
                  <a:pt x="4384806" y="1670785"/>
                </a:cubicBezTo>
                <a:cubicBezTo>
                  <a:pt x="4352397" y="1702798"/>
                  <a:pt x="4317882" y="1732706"/>
                  <a:pt x="4283922" y="1763129"/>
                </a:cubicBezTo>
                <a:cubicBezTo>
                  <a:pt x="4249964" y="1793554"/>
                  <a:pt x="4216562" y="1823501"/>
                  <a:pt x="4182324" y="1852852"/>
                </a:cubicBezTo>
                <a:cubicBezTo>
                  <a:pt x="4135258" y="1893166"/>
                  <a:pt x="4087002" y="1932288"/>
                  <a:pt x="4040134" y="1972642"/>
                </a:cubicBezTo>
                <a:cubicBezTo>
                  <a:pt x="4011657" y="1996989"/>
                  <a:pt x="3981670" y="2020303"/>
                  <a:pt x="3957005" y="2048106"/>
                </a:cubicBezTo>
                <a:cubicBezTo>
                  <a:pt x="3933174" y="2075233"/>
                  <a:pt x="3933174" y="2111296"/>
                  <a:pt x="3936153" y="2146209"/>
                </a:cubicBezTo>
                <a:cubicBezTo>
                  <a:pt x="3939450" y="2182987"/>
                  <a:pt x="3945884" y="2219846"/>
                  <a:pt x="3945328" y="2256585"/>
                </a:cubicBezTo>
                <a:cubicBezTo>
                  <a:pt x="3943977" y="2346347"/>
                  <a:pt x="3938139" y="2436070"/>
                  <a:pt x="3936788" y="2525833"/>
                </a:cubicBezTo>
                <a:cubicBezTo>
                  <a:pt x="3936392" y="2553635"/>
                  <a:pt x="3940085" y="2583265"/>
                  <a:pt x="3950491" y="2608525"/>
                </a:cubicBezTo>
                <a:cubicBezTo>
                  <a:pt x="3958712" y="2628385"/>
                  <a:pt x="3979048" y="2643914"/>
                  <a:pt x="3995968" y="2659205"/>
                </a:cubicBezTo>
                <a:cubicBezTo>
                  <a:pt x="4031714" y="2691417"/>
                  <a:pt x="4068453" y="2722754"/>
                  <a:pt x="4105351" y="2753416"/>
                </a:cubicBezTo>
                <a:cubicBezTo>
                  <a:pt x="4128070" y="2772441"/>
                  <a:pt x="4152417" y="2789559"/>
                  <a:pt x="4175096" y="2808624"/>
                </a:cubicBezTo>
                <a:cubicBezTo>
                  <a:pt x="4202898" y="2831779"/>
                  <a:pt x="4229430" y="2855928"/>
                  <a:pt x="4256359" y="2879878"/>
                </a:cubicBezTo>
                <a:cubicBezTo>
                  <a:pt x="4284996" y="2905337"/>
                  <a:pt x="4314109" y="2930320"/>
                  <a:pt x="4341672" y="2956891"/>
                </a:cubicBezTo>
                <a:cubicBezTo>
                  <a:pt x="4365900" y="2980206"/>
                  <a:pt x="4390924" y="3003520"/>
                  <a:pt x="4410742" y="3030409"/>
                </a:cubicBezTo>
                <a:cubicBezTo>
                  <a:pt x="4432508" y="3059880"/>
                  <a:pt x="4429290" y="3096658"/>
                  <a:pt x="4428298" y="3131650"/>
                </a:cubicBezTo>
                <a:cubicBezTo>
                  <a:pt x="4427146" y="3173235"/>
                  <a:pt x="4404864" y="3206757"/>
                  <a:pt x="4385601" y="3241232"/>
                </a:cubicBezTo>
                <a:cubicBezTo>
                  <a:pt x="4369276" y="3270424"/>
                  <a:pt x="4350966" y="3298545"/>
                  <a:pt x="4334444" y="3327618"/>
                </a:cubicBezTo>
                <a:cubicBezTo>
                  <a:pt x="4305848" y="3377981"/>
                  <a:pt x="4278839" y="3429256"/>
                  <a:pt x="4249448" y="3479182"/>
                </a:cubicBezTo>
                <a:cubicBezTo>
                  <a:pt x="4220890" y="3527797"/>
                  <a:pt x="4189871" y="3574941"/>
                  <a:pt x="4160758" y="3623358"/>
                </a:cubicBezTo>
                <a:cubicBezTo>
                  <a:pt x="4143560" y="3652114"/>
                  <a:pt x="4129937" y="3682935"/>
                  <a:pt x="4111826" y="3711214"/>
                </a:cubicBezTo>
                <a:cubicBezTo>
                  <a:pt x="4085612" y="3751845"/>
                  <a:pt x="4070558" y="3799388"/>
                  <a:pt x="4034892" y="3834101"/>
                </a:cubicBezTo>
                <a:cubicBezTo>
                  <a:pt x="4009035" y="3859322"/>
                  <a:pt x="3978373" y="3876400"/>
                  <a:pt x="3943024" y="3880928"/>
                </a:cubicBezTo>
                <a:cubicBezTo>
                  <a:pt x="3901598" y="3886858"/>
                  <a:pt x="3859343" y="3881790"/>
                  <a:pt x="3820495" y="3866233"/>
                </a:cubicBezTo>
                <a:cubicBezTo>
                  <a:pt x="3769218" y="3845540"/>
                  <a:pt x="3715599" y="3830765"/>
                  <a:pt x="3663331" y="3812455"/>
                </a:cubicBezTo>
                <a:cubicBezTo>
                  <a:pt x="3611698" y="3794383"/>
                  <a:pt x="3560581" y="3774961"/>
                  <a:pt x="3509106" y="3756453"/>
                </a:cubicBezTo>
                <a:cubicBezTo>
                  <a:pt x="3462715" y="3739731"/>
                  <a:pt x="3415014" y="3726029"/>
                  <a:pt x="3370093" y="3706249"/>
                </a:cubicBezTo>
                <a:cubicBezTo>
                  <a:pt x="3321717" y="3685040"/>
                  <a:pt x="3282992" y="3700411"/>
                  <a:pt x="3244704" y="3728094"/>
                </a:cubicBezTo>
                <a:cubicBezTo>
                  <a:pt x="3219165" y="3746563"/>
                  <a:pt x="3193626" y="3765111"/>
                  <a:pt x="3167452" y="3782667"/>
                </a:cubicBezTo>
                <a:cubicBezTo>
                  <a:pt x="3139094" y="3801652"/>
                  <a:pt x="3110775" y="3820955"/>
                  <a:pt x="3081026" y="3837596"/>
                </a:cubicBezTo>
                <a:cubicBezTo>
                  <a:pt x="3046074" y="3857177"/>
                  <a:pt x="3009534" y="3873938"/>
                  <a:pt x="2973788" y="3892129"/>
                </a:cubicBezTo>
                <a:cubicBezTo>
                  <a:pt x="2936492" y="3911154"/>
                  <a:pt x="2898522" y="3929186"/>
                  <a:pt x="2862577" y="3950554"/>
                </a:cubicBezTo>
                <a:cubicBezTo>
                  <a:pt x="2852608" y="3956472"/>
                  <a:pt x="2847803" y="3972359"/>
                  <a:pt x="2842520" y="3984473"/>
                </a:cubicBezTo>
                <a:cubicBezTo>
                  <a:pt x="2836963" y="3997111"/>
                  <a:pt x="2832718" y="4010290"/>
                  <a:pt x="2829850" y="4023794"/>
                </a:cubicBezTo>
                <a:cubicBezTo>
                  <a:pt x="2816426" y="4089170"/>
                  <a:pt x="2803160" y="4154585"/>
                  <a:pt x="2790808" y="4220159"/>
                </a:cubicBezTo>
                <a:cubicBezTo>
                  <a:pt x="2774920" y="4304560"/>
                  <a:pt x="2761813" y="4389556"/>
                  <a:pt x="2743622" y="4473440"/>
                </a:cubicBezTo>
                <a:cubicBezTo>
                  <a:pt x="2736195" y="4507598"/>
                  <a:pt x="2731707" y="4543383"/>
                  <a:pt x="2711610" y="4574681"/>
                </a:cubicBezTo>
                <a:cubicBezTo>
                  <a:pt x="2692108" y="4604907"/>
                  <a:pt x="2668516" y="4629453"/>
                  <a:pt x="2637377" y="4646968"/>
                </a:cubicBezTo>
                <a:cubicBezTo>
                  <a:pt x="2635073" y="4648279"/>
                  <a:pt x="2631062" y="4648715"/>
                  <a:pt x="2630426" y="4650424"/>
                </a:cubicBezTo>
                <a:cubicBezTo>
                  <a:pt x="2622284" y="4674254"/>
                  <a:pt x="2602147" y="4667065"/>
                  <a:pt x="2585942" y="4667065"/>
                </a:cubicBezTo>
                <a:cubicBezTo>
                  <a:pt x="2346444" y="4667463"/>
                  <a:pt x="2106904" y="4666192"/>
                  <a:pt x="1867405" y="4668654"/>
                </a:cubicBezTo>
                <a:cubicBezTo>
                  <a:pt x="1828006" y="4669091"/>
                  <a:pt x="1798098" y="4655468"/>
                  <a:pt x="1770573" y="4633543"/>
                </a:cubicBezTo>
                <a:cubicBezTo>
                  <a:pt x="1733199" y="4603834"/>
                  <a:pt x="1707024" y="4566023"/>
                  <a:pt x="1697889" y="4517051"/>
                </a:cubicBezTo>
                <a:cubicBezTo>
                  <a:pt x="1684505" y="4446432"/>
                  <a:pt x="1667307" y="4376529"/>
                  <a:pt x="1653763" y="4305950"/>
                </a:cubicBezTo>
                <a:cubicBezTo>
                  <a:pt x="1635453" y="4210627"/>
                  <a:pt x="1617818" y="4115066"/>
                  <a:pt x="1602328" y="4019226"/>
                </a:cubicBezTo>
                <a:cubicBezTo>
                  <a:pt x="1594146" y="3968466"/>
                  <a:pt x="1568211" y="3938678"/>
                  <a:pt x="1519358" y="3922275"/>
                </a:cubicBezTo>
                <a:cubicBezTo>
                  <a:pt x="1484167" y="3910360"/>
                  <a:pt x="1451837" y="3890143"/>
                  <a:pt x="1418474" y="3872985"/>
                </a:cubicBezTo>
                <a:cubicBezTo>
                  <a:pt x="1384078" y="3855271"/>
                  <a:pt x="1349404" y="3837954"/>
                  <a:pt x="1316081" y="3818333"/>
                </a:cubicBezTo>
                <a:cubicBezTo>
                  <a:pt x="1290622" y="3803360"/>
                  <a:pt x="1267307" y="3784732"/>
                  <a:pt x="1242603" y="3768368"/>
                </a:cubicBezTo>
                <a:cubicBezTo>
                  <a:pt x="1209835" y="3746642"/>
                  <a:pt x="1176989" y="3725075"/>
                  <a:pt x="1143546" y="3704422"/>
                </a:cubicBezTo>
                <a:cubicBezTo>
                  <a:pt x="1123052" y="3691712"/>
                  <a:pt x="1100770" y="3692507"/>
                  <a:pt x="1078488" y="3700450"/>
                </a:cubicBezTo>
                <a:cubicBezTo>
                  <a:pt x="1004891" y="3727538"/>
                  <a:pt x="932168" y="3754824"/>
                  <a:pt x="858809" y="3780800"/>
                </a:cubicBezTo>
                <a:cubicBezTo>
                  <a:pt x="815358" y="3796170"/>
                  <a:pt x="770913" y="3808602"/>
                  <a:pt x="727343" y="3823774"/>
                </a:cubicBezTo>
                <a:cubicBezTo>
                  <a:pt x="681230" y="3839662"/>
                  <a:pt x="635991" y="3858965"/>
                  <a:pt x="589601" y="3873421"/>
                </a:cubicBezTo>
                <a:cubicBezTo>
                  <a:pt x="539715" y="3888912"/>
                  <a:pt x="490783" y="3886449"/>
                  <a:pt x="440818" y="3865478"/>
                </a:cubicBezTo>
                <a:cubicBezTo>
                  <a:pt x="398756" y="3847844"/>
                  <a:pt x="378659" y="3813130"/>
                  <a:pt x="357966" y="3778734"/>
                </a:cubicBezTo>
                <a:cubicBezTo>
                  <a:pt x="305300" y="3691077"/>
                  <a:pt x="255216" y="3601910"/>
                  <a:pt x="203940" y="3513459"/>
                </a:cubicBezTo>
                <a:cubicBezTo>
                  <a:pt x="169516" y="3454330"/>
                  <a:pt x="135096" y="3395286"/>
                  <a:pt x="100673" y="3336317"/>
                </a:cubicBezTo>
                <a:cubicBezTo>
                  <a:pt x="73863" y="3290522"/>
                  <a:pt x="47293" y="3244568"/>
                  <a:pt x="19728" y="3199250"/>
                </a:cubicBezTo>
                <a:cubicBezTo>
                  <a:pt x="2689" y="3171209"/>
                  <a:pt x="1458" y="3140269"/>
                  <a:pt x="505" y="3109249"/>
                </a:cubicBezTo>
                <a:cubicBezTo>
                  <a:pt x="-925" y="3062501"/>
                  <a:pt x="15240" y="3022743"/>
                  <a:pt x="50748" y="2991406"/>
                </a:cubicBezTo>
                <a:cubicBezTo>
                  <a:pt x="98409" y="2949464"/>
                  <a:pt x="145435" y="2907164"/>
                  <a:pt x="193256" y="2865580"/>
                </a:cubicBezTo>
                <a:cubicBezTo>
                  <a:pt x="250966" y="2815416"/>
                  <a:pt x="309113" y="2765769"/>
                  <a:pt x="367180" y="2716042"/>
                </a:cubicBezTo>
                <a:cubicBezTo>
                  <a:pt x="389184" y="2697216"/>
                  <a:pt x="411375" y="2678679"/>
                  <a:pt x="433747" y="2660437"/>
                </a:cubicBezTo>
                <a:cubicBezTo>
                  <a:pt x="477159" y="2624889"/>
                  <a:pt x="502420" y="2582272"/>
                  <a:pt x="494794" y="2523251"/>
                </a:cubicBezTo>
                <a:cubicBezTo>
                  <a:pt x="488769" y="2478155"/>
                  <a:pt x="485135" y="2432774"/>
                  <a:pt x="483911" y="2387296"/>
                </a:cubicBezTo>
                <a:cubicBezTo>
                  <a:pt x="482521" y="2323748"/>
                  <a:pt x="484388" y="2260199"/>
                  <a:pt x="485460" y="2196849"/>
                </a:cubicBezTo>
                <a:cubicBezTo>
                  <a:pt x="486080" y="2186296"/>
                  <a:pt x="487851" y="2175838"/>
                  <a:pt x="490743" y="2165670"/>
                </a:cubicBezTo>
                <a:cubicBezTo>
                  <a:pt x="499719" y="2128375"/>
                  <a:pt x="497773" y="2091279"/>
                  <a:pt x="481250" y="2057122"/>
                </a:cubicBezTo>
                <a:cubicBezTo>
                  <a:pt x="473624" y="2041234"/>
                  <a:pt x="458254" y="2028604"/>
                  <a:pt x="444710" y="2016292"/>
                </a:cubicBezTo>
                <a:cubicBezTo>
                  <a:pt x="425764" y="1999014"/>
                  <a:pt x="404992" y="1983881"/>
                  <a:pt x="385451" y="1967041"/>
                </a:cubicBezTo>
                <a:cubicBezTo>
                  <a:pt x="350499" y="1936736"/>
                  <a:pt x="316580" y="1905240"/>
                  <a:pt x="281270" y="1875412"/>
                </a:cubicBezTo>
                <a:cubicBezTo>
                  <a:pt x="259386" y="1856944"/>
                  <a:pt x="234999" y="1841453"/>
                  <a:pt x="212956" y="1823143"/>
                </a:cubicBezTo>
                <a:cubicBezTo>
                  <a:pt x="188688" y="1802967"/>
                  <a:pt x="165970" y="1781003"/>
                  <a:pt x="142377" y="1760032"/>
                </a:cubicBezTo>
                <a:cubicBezTo>
                  <a:pt x="113700" y="1734533"/>
                  <a:pt x="84707" y="1709510"/>
                  <a:pt x="56149" y="1683932"/>
                </a:cubicBezTo>
                <a:cubicBezTo>
                  <a:pt x="-6844" y="1627493"/>
                  <a:pt x="-17726" y="1532250"/>
                  <a:pt x="28029" y="1460876"/>
                </a:cubicBezTo>
                <a:cubicBezTo>
                  <a:pt x="46697" y="1431803"/>
                  <a:pt x="59565" y="1399036"/>
                  <a:pt x="76882" y="1368969"/>
                </a:cubicBezTo>
                <a:cubicBezTo>
                  <a:pt x="92293" y="1342199"/>
                  <a:pt x="111039" y="1317336"/>
                  <a:pt x="126768" y="1290764"/>
                </a:cubicBezTo>
                <a:cubicBezTo>
                  <a:pt x="144839" y="1260221"/>
                  <a:pt x="160806" y="1228487"/>
                  <a:pt x="178401" y="1197625"/>
                </a:cubicBezTo>
                <a:cubicBezTo>
                  <a:pt x="193097" y="1171888"/>
                  <a:pt x="209302" y="1147065"/>
                  <a:pt x="223878" y="1121248"/>
                </a:cubicBezTo>
                <a:cubicBezTo>
                  <a:pt x="255295" y="1065643"/>
                  <a:pt x="285481" y="1009482"/>
                  <a:pt x="317374" y="954195"/>
                </a:cubicBezTo>
                <a:cubicBezTo>
                  <a:pt x="338504" y="917495"/>
                  <a:pt x="358998" y="879962"/>
                  <a:pt x="384894" y="846519"/>
                </a:cubicBezTo>
                <a:cubicBezTo>
                  <a:pt x="418774" y="802353"/>
                  <a:pt x="466872" y="783924"/>
                  <a:pt x="522716" y="786704"/>
                </a:cubicBezTo>
                <a:cubicBezTo>
                  <a:pt x="522874" y="784718"/>
                  <a:pt x="523351" y="782891"/>
                  <a:pt x="523828" y="781064"/>
                </a:cubicBezTo>
                <a:cubicBezTo>
                  <a:pt x="554252" y="788769"/>
                  <a:pt x="584993" y="795363"/>
                  <a:pt x="615179" y="804458"/>
                </a:cubicBezTo>
                <a:cubicBezTo>
                  <a:pt x="658710" y="817697"/>
                  <a:pt x="701923" y="831863"/>
                  <a:pt x="744818" y="846957"/>
                </a:cubicBezTo>
                <a:cubicBezTo>
                  <a:pt x="795061" y="864790"/>
                  <a:pt x="844749" y="884133"/>
                  <a:pt x="894634" y="902879"/>
                </a:cubicBezTo>
                <a:cubicBezTo>
                  <a:pt x="897733" y="904031"/>
                  <a:pt x="900552" y="905937"/>
                  <a:pt x="903650" y="906851"/>
                </a:cubicBezTo>
                <a:cubicBezTo>
                  <a:pt x="959335" y="926630"/>
                  <a:pt x="1015178" y="946450"/>
                  <a:pt x="1071220" y="965673"/>
                </a:cubicBezTo>
                <a:cubicBezTo>
                  <a:pt x="1114910" y="980607"/>
                  <a:pt x="1151331" y="963925"/>
                  <a:pt x="1186045" y="939181"/>
                </a:cubicBezTo>
                <a:cubicBezTo>
                  <a:pt x="1211663" y="920912"/>
                  <a:pt x="1237281" y="902641"/>
                  <a:pt x="1263495" y="885245"/>
                </a:cubicBezTo>
                <a:cubicBezTo>
                  <a:pt x="1292449" y="866021"/>
                  <a:pt x="1321284" y="846321"/>
                  <a:pt x="1351629" y="829639"/>
                </a:cubicBezTo>
                <a:cubicBezTo>
                  <a:pt x="1387891" y="809781"/>
                  <a:pt x="1425822" y="792543"/>
                  <a:pt x="1462839" y="774034"/>
                </a:cubicBezTo>
                <a:cubicBezTo>
                  <a:pt x="1495686" y="757591"/>
                  <a:pt x="1528850" y="741823"/>
                  <a:pt x="1560863" y="723950"/>
                </a:cubicBezTo>
                <a:cubicBezTo>
                  <a:pt x="1585289" y="710326"/>
                  <a:pt x="1593590" y="685106"/>
                  <a:pt x="1599548" y="659567"/>
                </a:cubicBezTo>
                <a:cubicBezTo>
                  <a:pt x="1609041" y="619134"/>
                  <a:pt x="1619407" y="578821"/>
                  <a:pt x="1627351" y="538070"/>
                </a:cubicBezTo>
                <a:cubicBezTo>
                  <a:pt x="1636088" y="492712"/>
                  <a:pt x="1642245" y="446719"/>
                  <a:pt x="1650148" y="401321"/>
                </a:cubicBezTo>
                <a:cubicBezTo>
                  <a:pt x="1660237" y="342857"/>
                  <a:pt x="1670007" y="284233"/>
                  <a:pt x="1681923" y="226126"/>
                </a:cubicBezTo>
                <a:cubicBezTo>
                  <a:pt x="1690045" y="185462"/>
                  <a:pt x="1700348" y="145260"/>
                  <a:pt x="1712784" y="105701"/>
                </a:cubicBezTo>
                <a:cubicBezTo>
                  <a:pt x="1725136" y="67095"/>
                  <a:pt x="1757228" y="44456"/>
                  <a:pt x="1789876" y="23643"/>
                </a:cubicBezTo>
                <a:cubicBezTo>
                  <a:pt x="1793173" y="21499"/>
                  <a:pt x="1799369" y="21181"/>
                  <a:pt x="1800322" y="18560"/>
                </a:cubicBezTo>
                <a:cubicBezTo>
                  <a:pt x="1809258" y="-5827"/>
                  <a:pt x="1830071" y="1679"/>
                  <a:pt x="1846871" y="1679"/>
                </a:cubicBezTo>
                <a:cubicBezTo>
                  <a:pt x="2085695" y="1243"/>
                  <a:pt x="2324558" y="2832"/>
                  <a:pt x="2563382" y="11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8C48A6-9055-350D-C058-9F141CC3BC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FCA3D573-0949-8C44-E469-9C20C22F5E49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516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now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8A6D1F4-CCB6-4A06-0CA7-E7156BFAE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174" y="1764792"/>
            <a:ext cx="10153651" cy="423367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9EBA3A4-8CF5-8094-737E-8083ADF434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09547CC-1AF8-1AF0-7A6F-2790AAC335E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mi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899497A-2AF4-E96A-38A1-D9847D0A28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7978" y="1583798"/>
            <a:ext cx="4474845" cy="469000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BF7BEC4-A46D-BA7D-E1DF-BCFBDDC0EA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1F5F04AA-A111-6E3B-49EE-CD1AEB0CE21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es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3A37E0D-081F-8D7F-8E31-46AED32503A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43630" y="2239094"/>
            <a:ext cx="3595754" cy="3595754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F54AFFA-3A97-6354-99EF-1F94375092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7E03C301-25B7-4981-304E-F4937E5D53F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6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6870" y="1160167"/>
            <a:ext cx="4572000" cy="271968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6869" y="4152900"/>
            <a:ext cx="4572000" cy="157926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3133" y="1160167"/>
            <a:ext cx="4572000" cy="457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CF09FB-B7FE-D895-1BC9-189527D5EB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DE446A-1627-4C5A-AEC6-A09F73758015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C38DA2-BBCA-6489-6980-3C70BBD545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BC6496-AC13-DE81-B85B-98AF3EDA5E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928F2D-4C06-414A-56A4-BC527C352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FE79162D-5776-420D-5157-8E6A7545AC2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56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575CEAF-64EC-4921-BE9D-8B16601BC6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175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36DF1E-4BF9-4F1A-9E04-224E43905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6308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FB14DC1-43DE-467F-BBAA-FAF5D32101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5866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9D3D239-C5AA-4DF1-BD02-038D57F230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6090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08A9010-C025-75E5-4E62-145EE2CB7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587D1B47-C0F9-770E-B736-85E1D5C227A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99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FDA89A5-8BF5-3A27-862E-0E827D1DED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9175" y="3033363"/>
            <a:ext cx="3997325" cy="3240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59CA0D-6ED9-951A-F1D7-5EE1DC82C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7266DF3-8DD2-0248-1C57-D05D159B30E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C4CAA58-BC5F-313D-C581-0D3E76733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4771665"/>
            <a:ext cx="2474578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EAC9B6-191F-3E85-9E9B-0DFA5DFAD7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6252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FE354DD-8BF5-0E01-6C78-53135E2D50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2045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6124599-FFEC-8369-1E81-2E472D23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2858" y="4771665"/>
            <a:ext cx="2474578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1B0871-BF8B-15EF-CDB8-22452E87F1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596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DA374E8-8012-318D-7D2F-4B1C03FFB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572459BD-203B-CF75-AB1D-F8C802AF390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18F0427-F500-F271-3D28-D2E201F35D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86970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FA13C6C-3911-7D98-FD0C-2BFC5EEA09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44026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762471-35B8-F336-1223-D0647DF969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35641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BAE8528-34BA-47DB-5B8C-C1842491DE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27256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BF84BC-865D-C58E-5BE7-1B02309431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AB016D72-7A87-8324-A5F4-99B5828D896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1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6FB43A3-E068-9E56-3623-3E7A709EAA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4961" y="2680960"/>
            <a:ext cx="3817620" cy="1988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5D4253F-10F0-766E-8566-768608E5B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61583E18-A657-B31A-845E-307FF29FE7A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3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7E91B67-4CC3-BF97-45BA-3E6889F1A0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5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A541D0B-7D6A-C8F9-C764-0763A472E9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18562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326C72-DB6C-8709-9C22-7E2142DCF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17947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94A7F11-3982-A36B-6C1C-26A71CBC5E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17334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9ED8B57-B546-C12D-3228-79249B9AF3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26944D38-998A-D1E6-18ED-741644327C5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98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C2AB8C9-1F14-FD7C-3F52-0CE3F8555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9C705F2-8C2B-024E-A75F-4F9294ACE6B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77067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725580"/>
            <a:ext cx="7366000" cy="456092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99746-F71D-6872-80E5-E1CB0D2F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7213-651B-4F23-85C6-4EE5C95A56A6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B74C9-D450-A96E-6266-35811676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46966-AD7D-6225-CF62-8F7B017C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6F9B54-6E91-0A64-C706-5F08A1259C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D6386198-9153-5AB7-E79B-E2E1D6A8644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302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C1543E-E521-0312-C2DA-C5B7283E7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7500" y="0"/>
            <a:ext cx="42544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7CFA3-2C4B-741D-89D0-329825AF06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BB6685-5F8D-4827-95D2-2E619AA7812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27844-398D-3864-D06E-7C992F7139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C360-0C0C-F5EE-7013-AA78CED64D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A220FB9-CA8F-608D-8CBF-D6D3BF83B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ACD054F1-4C8C-BBCB-5662-5563481211C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981D8E-25B1-159E-7A02-275B658FD223}"/>
              </a:ext>
            </a:extLst>
          </p:cNvPr>
          <p:cNvSpPr txBox="1">
            <a:spLocks/>
          </p:cNvSpPr>
          <p:nvPr userDrawn="1"/>
        </p:nvSpPr>
        <p:spPr>
          <a:xfrm>
            <a:off x="571500" y="571500"/>
            <a:ext cx="5996148" cy="1527048"/>
          </a:xfrm>
          <a:prstGeom prst="rect">
            <a:avLst/>
          </a:prstGeom>
          <a:effectLst/>
        </p:spPr>
        <p:txBody>
          <a:bodyPr vert="horz" lIns="0" tIns="192024" rIns="0" bIns="0" rtlCol="0" anchor="b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EDE3154-5DDE-6EC1-AC8A-964D65641B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499" y="2389913"/>
            <a:ext cx="6002555" cy="3896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340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8" y="361075"/>
            <a:ext cx="9152697" cy="68634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/>
          <a:p>
            <a:r>
              <a:rPr lang="en-US"/>
              <a:t>Title Arial 40pt bold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5688" y="917030"/>
            <a:ext cx="9152698" cy="251197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2D652A3-53E6-30D5-7969-47AF21B14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78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4401B-D023-4F57-9292-CE938D09A019}" type="datetimeFigureOut">
              <a:rPr lang="it-IT" smtClean="0"/>
              <a:t>07/11/2025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CF467C-1305-6CED-67C5-69A0BB459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615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82EA759-4426-49D8-48B5-B76AE1D0F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13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4A61ED-3058-4137-BB53-862E11FF88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  <p:sldLayoutId id="2147484207" r:id="rId12"/>
    <p:sldLayoutId id="2147484208" r:id="rId13"/>
    <p:sldLayoutId id="2147484209" r:id="rId14"/>
    <p:sldLayoutId id="2147484210" r:id="rId15"/>
    <p:sldLayoutId id="2147484211" r:id="rId16"/>
    <p:sldLayoutId id="2147484212" r:id="rId17"/>
    <p:sldLayoutId id="2147484213" r:id="rId18"/>
    <p:sldLayoutId id="2147484214" r:id="rId19"/>
    <p:sldLayoutId id="2147484215" r:id="rId20"/>
    <p:sldLayoutId id="2147484216" r:id="rId21"/>
    <p:sldLayoutId id="2147484217" r:id="rId22"/>
    <p:sldLayoutId id="2147484218" r:id="rId23"/>
    <p:sldLayoutId id="2147484219" r:id="rId24"/>
    <p:sldLayoutId id="2147484220" r:id="rId25"/>
    <p:sldLayoutId id="2147484221" r:id="rId26"/>
    <p:sldLayoutId id="2147484222" r:id="rId27"/>
    <p:sldLayoutId id="2147484223" r:id="rId28"/>
    <p:sldLayoutId id="2147484224" r:id="rId29"/>
    <p:sldLayoutId id="2147484225" r:id="rId30"/>
    <p:sldLayoutId id="2147484226" r:id="rId31"/>
    <p:sldLayoutId id="2147484227" r:id="rId32"/>
    <p:sldLayoutId id="2147484228" r:id="rId33"/>
    <p:sldLayoutId id="2147484229" r:id="rId34"/>
    <p:sldLayoutId id="2147484230" r:id="rId35"/>
    <p:sldLayoutId id="2147484231" r:id="rId36"/>
    <p:sldLayoutId id="2147484232" r:id="rId37"/>
    <p:sldLayoutId id="2147484233" r:id="rId38"/>
    <p:sldLayoutId id="2147484234" r:id="rId39"/>
    <p:sldLayoutId id="2147484235" r:id="rId40"/>
    <p:sldLayoutId id="2147484236" r:id="rId41"/>
    <p:sldLayoutId id="2147484091" r:id="rId42"/>
    <p:sldLayoutId id="2147484033" r:id="rId43"/>
    <p:sldLayoutId id="2147484076" r:id="rId44"/>
    <p:sldLayoutId id="2147484128" r:id="rId45"/>
    <p:sldLayoutId id="2147484183" r:id="rId46"/>
    <p:sldLayoutId id="2147484123" r:id="rId47"/>
    <p:sldLayoutId id="2147484102" r:id="rId48"/>
    <p:sldLayoutId id="2147484103" r:id="rId49"/>
    <p:sldLayoutId id="2147484145" r:id="rId50"/>
    <p:sldLayoutId id="2147484142" r:id="rId51"/>
    <p:sldLayoutId id="2147484140" r:id="rId52"/>
    <p:sldLayoutId id="2147484141" r:id="rId53"/>
    <p:sldLayoutId id="2147484104" r:id="rId54"/>
    <p:sldLayoutId id="2147484143" r:id="rId55"/>
    <p:sldLayoutId id="2147484147" r:id="rId56"/>
    <p:sldLayoutId id="2147484109" r:id="rId57"/>
    <p:sldLayoutId id="2147484148" r:id="rId58"/>
    <p:sldLayoutId id="2147484100" r:id="rId59"/>
    <p:sldLayoutId id="2147484107" r:id="rId60"/>
    <p:sldLayoutId id="2147484151" r:id="rId61"/>
    <p:sldLayoutId id="2147484150" r:id="rId62"/>
    <p:sldLayoutId id="2147484157" r:id="rId63"/>
    <p:sldLayoutId id="2147484160" r:id="rId64"/>
    <p:sldLayoutId id="2147484154" r:id="rId65"/>
    <p:sldLayoutId id="2147484114" r:id="rId66"/>
    <p:sldLayoutId id="2147484161" r:id="rId67"/>
    <p:sldLayoutId id="2147484162" r:id="rId68"/>
    <p:sldLayoutId id="2147484166" r:id="rId69"/>
    <p:sldLayoutId id="2147484119" r:id="rId70"/>
    <p:sldLayoutId id="2147484167" r:id="rId71"/>
    <p:sldLayoutId id="2147484168" r:id="rId72"/>
    <p:sldLayoutId id="2147484175" r:id="rId73"/>
    <p:sldLayoutId id="2147484169" r:id="rId74"/>
    <p:sldLayoutId id="2147484171" r:id="rId75"/>
    <p:sldLayoutId id="2147484193" r:id="rId76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000" b="1" i="0" kern="1200" spc="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65" userDrawn="1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51" orient="horz" pos="7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renzoTulliniSacmi/entity_framework_tips_and_tricks/blob/main/convenzioni_ef.md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FD08D-2397-F81B-2858-405649D1D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Entity</a:t>
            </a:r>
            <a:r>
              <a:rPr lang="it-IT" dirty="0"/>
              <a:t> Framework </a:t>
            </a:r>
            <a:r>
              <a:rPr lang="it-IT" dirty="0" err="1"/>
              <a:t>Tips&amp;Tricks</a:t>
            </a:r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D2ED62B-2029-E791-B170-8209C58F3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Lorenzo Tullini</a:t>
            </a:r>
          </a:p>
        </p:txBody>
      </p:sp>
    </p:spTree>
    <p:extLst>
      <p:ext uri="{BB962C8B-B14F-4D97-AF65-F5344CB8AC3E}">
        <p14:creationId xmlns:p14="http://schemas.microsoft.com/office/powerpoint/2010/main" val="16385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1B7F4-5A09-9CEF-0F1F-680FC0AB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001CE3-71FF-E203-B99B-1E01DEEF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Approcci di sviluppo: Code First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CCE9ED-1E69-5919-F26E-E908AB7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C189B8-B620-4FE5-AA4D-22F6EEB72242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BE85BB-A065-6AFC-4C64-984252F30122}"/>
              </a:ext>
            </a:extLst>
          </p:cNvPr>
          <p:cNvSpPr txBox="1"/>
          <p:nvPr/>
        </p:nvSpPr>
        <p:spPr>
          <a:xfrm>
            <a:off x="635508" y="1517269"/>
            <a:ext cx="10817352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Il modello </a:t>
            </a:r>
            <a:r>
              <a:rPr lang="it-IT" dirty="0" err="1">
                <a:latin typeface="Mathilde" panose="03050500000000020004" pitchFamily="66" charset="0"/>
              </a:rPr>
              <a:t>db</a:t>
            </a:r>
            <a:r>
              <a:rPr lang="it-IT" dirty="0">
                <a:latin typeface="Mathilde" panose="03050500000000020004" pitchFamily="66" charset="0"/>
              </a:rPr>
              <a:t> viene definito con classi C#,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si occupa della conversione in query SQL per creare le tabelle di persistenza 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  <a:p>
            <a:pPr algn="l"/>
            <a:r>
              <a:rPr lang="it-IT" b="1" dirty="0">
                <a:solidFill>
                  <a:srgbClr val="00B050"/>
                </a:solidFill>
                <a:latin typeface="Mathilde" panose="03050500000000020004" pitchFamily="66" charset="0"/>
              </a:rPr>
              <a:t>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Controllo totale del modello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Possibilità di sfruttare le potenzialità di astrazione di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Possibilità di sfruttare i pattern architetturali dei linguaggi OO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Maggiore testabilità del modello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b="1" dirty="0">
                <a:solidFill>
                  <a:schemeClr val="accent2"/>
                </a:solidFill>
                <a:latin typeface="Mathilde" panose="03050500000000020004" pitchFamily="66" charset="0"/>
              </a:rPr>
              <a:t>Svantaggi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Aggiunge uno strato di complessità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Difficilmente applicabile su DB legacy complessi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0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A05D2-39E3-BF5B-575B-895EB851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D9EAF2-0DFE-C0B9-98FE-C0765138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DbContext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426090-A99D-A3D1-F58B-61B5C409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F4F585-9F8A-8613-638C-F2B178954E8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3F46CB-8E0D-07A1-A243-355F7D0932CD}"/>
              </a:ext>
            </a:extLst>
          </p:cNvPr>
          <p:cNvSpPr txBox="1"/>
          <p:nvPr/>
        </p:nvSpPr>
        <p:spPr>
          <a:xfrm>
            <a:off x="635508" y="1517269"/>
            <a:ext cx="4732020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La classe </a:t>
            </a:r>
            <a:r>
              <a:rPr lang="it-IT" dirty="0" err="1">
                <a:latin typeface="Mathilde" panose="03050500000000020004" pitchFamily="66" charset="0"/>
              </a:rPr>
              <a:t>DbContext</a:t>
            </a:r>
            <a:r>
              <a:rPr lang="it-IT" dirty="0">
                <a:latin typeface="Mathilde" panose="03050500000000020004" pitchFamily="66" charset="0"/>
              </a:rPr>
              <a:t> è il cuore di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Framework, gestisce: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Ciclo di vita degli accessi al 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Set di oggetti che mappano le tabelle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Tracking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Configurazioni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Chiusura delle connessioni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5338C7-A598-E501-A7FC-F49CE9C1C9F2}"/>
              </a:ext>
            </a:extLst>
          </p:cNvPr>
          <p:cNvSpPr txBox="1"/>
          <p:nvPr/>
        </p:nvSpPr>
        <p:spPr>
          <a:xfrm>
            <a:off x="5715000" y="1534922"/>
            <a:ext cx="6226127" cy="246221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DbContext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Categories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Orders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DbContextOptions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 (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OnModelCreating</a:t>
            </a:r>
            <a:endParaRPr lang="it-IT" sz="140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61AFEF"/>
                </a:solidFill>
                <a:latin typeface="Consolas" panose="020B0609020204030204" pitchFamily="49" charset="0"/>
              </a:rPr>
              <a:t>   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ModelBuilder</a:t>
            </a:r>
            <a:r>
              <a:rPr lang="it-IT" sz="1400" dirty="0">
                <a:solidFill>
                  <a:srgbClr val="D19A66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modelBuilder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8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A6FF-810B-6B9E-2F7B-F0B64F2B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1DFD30-3311-7CCF-C34B-9EE4E2A6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Classi </a:t>
            </a:r>
            <a:r>
              <a:rPr lang="it-IT" dirty="0" err="1"/>
              <a:t>Entity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909057-FA29-9F43-6CA9-17C032E4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07DE2B-2F4A-4F62-C32D-3A4C7FBF55BD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E3B64E-1371-5519-BD04-0B494ACD8650}"/>
              </a:ext>
            </a:extLst>
          </p:cNvPr>
          <p:cNvSpPr txBox="1"/>
          <p:nvPr/>
        </p:nvSpPr>
        <p:spPr>
          <a:xfrm>
            <a:off x="635508" y="1517269"/>
            <a:ext cx="10915650" cy="174586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La classe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rappresenta una classe del modello. Sono le fondamenta della persistenza e verranno convertite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in query di create </a:t>
            </a:r>
            <a:r>
              <a:rPr lang="it-IT" dirty="0" err="1">
                <a:latin typeface="Mathilde" panose="03050500000000020004" pitchFamily="66" charset="0"/>
              </a:rPr>
              <a:t>table</a:t>
            </a:r>
            <a:r>
              <a:rPr lang="it-IT" dirty="0">
                <a:latin typeface="Mathilde" panose="03050500000000020004" pitchFamily="66" charset="0"/>
              </a:rPr>
              <a:t>. Le classi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saranno poi inserite nelle </a:t>
            </a:r>
            <a:r>
              <a:rPr lang="it-IT" dirty="0" err="1">
                <a:latin typeface="Mathilde" panose="03050500000000020004" pitchFamily="66" charset="0"/>
              </a:rPr>
              <a:t>collection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DbSet</a:t>
            </a:r>
            <a:r>
              <a:rPr lang="it-IT" dirty="0">
                <a:latin typeface="Mathilde" panose="03050500000000020004" pitchFamily="66" charset="0"/>
              </a:rPr>
              <a:t> del </a:t>
            </a:r>
            <a:r>
              <a:rPr lang="it-IT" dirty="0" err="1">
                <a:latin typeface="Mathilde" panose="03050500000000020004" pitchFamily="66" charset="0"/>
              </a:rPr>
              <a:t>DbContext</a:t>
            </a:r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dirty="0">
                <a:latin typeface="Mathilde" panose="03050500000000020004" pitchFamily="66" charset="0"/>
              </a:rPr>
              <a:t>Le classi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mappano anche le relazioni tra le varie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(1 : m, m : m)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9621BA-DE3F-26FD-36C2-0758B47F7558}"/>
              </a:ext>
            </a:extLst>
          </p:cNvPr>
          <p:cNvSpPr txBox="1"/>
          <p:nvPr/>
        </p:nvSpPr>
        <p:spPr>
          <a:xfrm>
            <a:off x="635508" y="3171485"/>
            <a:ext cx="6094476" cy="310854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Description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Stock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CreatedAt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CategoryId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// 1 : 1 , 1 : m</a:t>
            </a:r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// m : m</a:t>
            </a:r>
          </a:p>
          <a:p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ICollection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OrderItem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OrderItems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73ABB-0842-37DB-F6C3-9C4645AB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01DD5-CF44-9516-1DFF-08CC4BF1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3C79A7-C41F-2B90-5BE0-387BA0AB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86BAD7-A119-812D-925E-90DB5040579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4D1BF4-F851-0741-033F-DB333FAFBB9F}"/>
              </a:ext>
            </a:extLst>
          </p:cNvPr>
          <p:cNvSpPr txBox="1"/>
          <p:nvPr/>
        </p:nvSpPr>
        <p:spPr>
          <a:xfrm>
            <a:off x="635508" y="1517270"/>
            <a:ext cx="10915650" cy="90068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definisce un numero sterminato di convenzioni non dover configurare le varie caratteristiche delle tabella che verranno generate. Seguendo le convenzioni </a:t>
            </a:r>
            <a:r>
              <a:rPr lang="it-IT" b="1" dirty="0">
                <a:solidFill>
                  <a:schemeClr val="accent1"/>
                </a:solidFill>
                <a:latin typeface="Mathilde" panose="03050500000000020004" pitchFamily="66" charset="0"/>
              </a:rPr>
              <a:t>spesso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Mathilde" panose="03050500000000020004" pitchFamily="66" charset="0"/>
              </a:rPr>
              <a:t>si riesce a non configurare nulla</a:t>
            </a:r>
            <a:r>
              <a:rPr lang="it-IT" dirty="0">
                <a:latin typeface="Mathilde" panose="03050500000000020004" pitchFamily="66" charset="0"/>
              </a:rPr>
              <a:t>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CD0256D-A127-A992-796F-8C7DDE2B0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8361"/>
              </p:ext>
            </p:extLst>
          </p:nvPr>
        </p:nvGraphicFramePr>
        <p:xfrm>
          <a:off x="537210" y="2991809"/>
          <a:ext cx="6009894" cy="1745868"/>
        </p:xfrm>
        <a:graphic>
          <a:graphicData uri="http://schemas.openxmlformats.org/drawingml/2006/table">
            <a:tbl>
              <a:tblPr/>
              <a:tblGrid>
                <a:gridCol w="3004947">
                  <a:extLst>
                    <a:ext uri="{9D8B030D-6E8A-4147-A177-3AD203B41FA5}">
                      <a16:colId xmlns:a16="http://schemas.microsoft.com/office/drawing/2014/main" val="381575456"/>
                    </a:ext>
                  </a:extLst>
                </a:gridCol>
                <a:gridCol w="3004947">
                  <a:extLst>
                    <a:ext uri="{9D8B030D-6E8A-4147-A177-3AD203B41FA5}">
                      <a16:colId xmlns:a16="http://schemas.microsoft.com/office/drawing/2014/main" val="3732250673"/>
                    </a:ext>
                  </a:extLst>
                </a:gridCol>
              </a:tblGrid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Convenzione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322029"/>
                  </a:ext>
                </a:extLst>
              </a:tr>
              <a:tr h="643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Id o {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ClassName</a:t>
                      </a:r>
                      <a:r>
                        <a:rPr lang="it-IT" sz="1800" dirty="0">
                          <a:latin typeface="Mathilde" panose="03050500000000020004"/>
                        </a:rPr>
                        <a:t>}Id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PK auto-incrementale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19668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int/long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Identity automatico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85909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Guid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Generato dall'app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96552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53D395A8-D8D4-78D6-C71D-9B7B65203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2532888"/>
            <a:ext cx="19675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🔑 PRIMARY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61171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CEBD-8522-60CE-D3BA-5144AAB9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FAA84-29E3-A4A3-0A5A-FA9A3DA5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7714-7E30-AA94-B1FD-6D629F94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B23B50-43E6-E2A3-DC31-B8A9E82B30A9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24E9668-F90E-F8CA-B4E0-A36586D0B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72573"/>
              </p:ext>
            </p:extLst>
          </p:nvPr>
        </p:nvGraphicFramePr>
        <p:xfrm>
          <a:off x="701802" y="2255760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98421802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37128776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Convenzione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853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Nome DbSet&lt;Product&gt;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Tabella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891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Nome proprietà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Colonna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4515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pubblica con {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get</a:t>
                      </a:r>
                      <a:r>
                        <a:rPr lang="it-IT" sz="1800" dirty="0">
                          <a:latin typeface="Mathilde" panose="03050500000000020004"/>
                        </a:rPr>
                        <a:t>; set; 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Mappata nel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808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computed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(solo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get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NON mappata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47202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10C2914-9958-62C9-C29E-44A0FDE9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60262"/>
            <a:ext cx="24931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📋 TABELLE E COLONNE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8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1DB97-2120-4399-6A02-B9B20B993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9A6DC-BBDE-720F-DBA6-8BE22939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F733B-F59E-619E-461F-98A36C6A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E7E8D5-1CB8-88C6-9998-0B4DB30EE0FC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BC2499F-5D14-B44C-E1F8-62A45EE9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77026"/>
              </p:ext>
            </p:extLst>
          </p:nvPr>
        </p:nvGraphicFramePr>
        <p:xfrm>
          <a:off x="601218" y="2130552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283584671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32407938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0853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CategoryId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+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automatica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699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Solo Category (no 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Shadow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property</a:t>
                      </a:r>
                      <a:r>
                        <a:rPr lang="it-IT" sz="1800" dirty="0">
                          <a:latin typeface="Mathilde" panose="03050500000000020004"/>
                        </a:rPr>
                        <a:t>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CategoryId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9296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int? (nullable)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Relazione opzionale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697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int (non-nullable)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Relazione obbligatoria →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7565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CE31CD9-5405-B888-8888-EA1FDEF6F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645396"/>
            <a:ext cx="19284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🔗 FOREIGN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97386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239BD-1464-FB06-563F-A9BB8AF8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F381FD-318E-89B8-27C9-E063BA3D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D81996-D19D-5BE7-3A45-F99F98EC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624704-8D2A-4F1C-A25B-A658989B9323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C5D6117-C044-4799-8D9C-56DA826B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638674"/>
              </p:ext>
            </p:extLst>
          </p:nvPr>
        </p:nvGraphicFramePr>
        <p:xfrm>
          <a:off x="537210" y="2191575"/>
          <a:ext cx="9151936" cy="201168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934620429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295120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Tipo Relazione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1769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&lt;Product&gt; +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b="1">
                          <a:latin typeface="Mathilde" panose="03050500000000020004"/>
                        </a:rPr>
                        <a:t>1:N</a:t>
                      </a:r>
                      <a:endParaRPr lang="it-IT" sz="180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5509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UserProfile</a:t>
                      </a:r>
                      <a:r>
                        <a:rPr lang="it-IT" sz="1800" dirty="0">
                          <a:latin typeface="Mathilde" panose="03050500000000020004"/>
                        </a:rPr>
                        <a:t> + User (entrambe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reference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b="1">
                          <a:latin typeface="Mathilde" panose="03050500000000020004"/>
                        </a:rPr>
                        <a:t>1:1</a:t>
                      </a:r>
                      <a:endParaRPr lang="it-IT" sz="180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875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&lt;Course&gt; +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Student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b="1" dirty="0">
                          <a:latin typeface="Mathilde" panose="03050500000000020004"/>
                        </a:rPr>
                        <a:t>N:M</a:t>
                      </a:r>
                      <a:r>
                        <a:rPr lang="pt-BR" sz="1800" dirty="0">
                          <a:latin typeface="Mathilde" panose="03050500000000020004"/>
                        </a:rPr>
                        <a:t> (EF Core 5+)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57952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20F7A9C-DBF8-A3EF-B159-FAE701662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46553"/>
            <a:ext cx="9151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📊 RELAZIONI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93513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E4194-9408-8120-A345-BD1F5F626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D44CA0-7F0E-A396-21ED-6DC8939A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4151CA-84CB-49A6-B203-4617FA17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BF78C2-43E4-1058-8C4C-1F95181F582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E8E15C48-50CE-F542-3D79-BB4683B36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79971"/>
              </p:ext>
            </p:extLst>
          </p:nvPr>
        </p:nvGraphicFramePr>
        <p:xfrm>
          <a:off x="537210" y="2248021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945273469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2950000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Tipo C#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7314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string</a:t>
                      </a:r>
                      <a:r>
                        <a:rPr lang="it-IT" sz="1800" dirty="0">
                          <a:latin typeface="Mathilde" panose="03050500000000020004"/>
                        </a:rPr>
                        <a:t>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6041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string? 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3972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 Stock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9338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?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SupplierId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4981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8A0C702-EA3E-19CE-51A3-E124D470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13909"/>
            <a:ext cx="22525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✔️ NULL / REQUIRED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2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6172-C03D-64DC-4A2D-F168E90A6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5C2309-3972-F6E1-0D03-3C0622DF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9B3DF3-0F60-295C-E3EE-B27C217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6A900F-1009-279A-E05A-6E2D3097909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82757EE-D90F-F3EE-BA8E-A02E75A45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676139"/>
              </p:ext>
            </p:extLst>
          </p:nvPr>
        </p:nvGraphicFramePr>
        <p:xfrm>
          <a:off x="537210" y="2154951"/>
          <a:ext cx="8977161" cy="2548098"/>
        </p:xfrm>
        <a:graphic>
          <a:graphicData uri="http://schemas.openxmlformats.org/drawingml/2006/table">
            <a:tbl>
              <a:tblPr/>
              <a:tblGrid>
                <a:gridCol w="2992387">
                  <a:extLst>
                    <a:ext uri="{9D8B030D-6E8A-4147-A177-3AD203B41FA5}">
                      <a16:colId xmlns:a16="http://schemas.microsoft.com/office/drawing/2014/main" val="222048539"/>
                    </a:ext>
                  </a:extLst>
                </a:gridCol>
                <a:gridCol w="2992387">
                  <a:extLst>
                    <a:ext uri="{9D8B030D-6E8A-4147-A177-3AD203B41FA5}">
                      <a16:colId xmlns:a16="http://schemas.microsoft.com/office/drawing/2014/main" val="2330096148"/>
                    </a:ext>
                  </a:extLst>
                </a:gridCol>
                <a:gridCol w="2992387">
                  <a:extLst>
                    <a:ext uri="{9D8B030D-6E8A-4147-A177-3AD203B41FA5}">
                      <a16:colId xmlns:a16="http://schemas.microsoft.com/office/drawing/2014/main" val="2762683231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C#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SQL Server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PostgreSQL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061996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INT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integer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20455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string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NVARCHAR(MAX)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text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553209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decimal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DECIMAL(18,2)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numeric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10075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DateTime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DATETIME2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timestamp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488818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bool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BIT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boolean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745079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Guid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UNIQUEIDENTIFIER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uuid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82465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CE87C0B-3B25-13EB-33E4-11F5A639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686477"/>
            <a:ext cx="1802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💾 TIPI COMUNI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36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8398-9E33-22ED-0BDA-39353D39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3E9754-65F3-451D-A005-F6A8EA57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3D802-699D-E73F-7246-67490AF3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61DDB0-9A91-E019-232A-F0521A39D79B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BF53CC8-C7B9-283A-F984-493C24BE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66707"/>
              </p:ext>
            </p:extLst>
          </p:nvPr>
        </p:nvGraphicFramePr>
        <p:xfrm>
          <a:off x="537210" y="2165858"/>
          <a:ext cx="9151936" cy="109728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553943415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5251746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Comportamento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9299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Required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(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Cascade - elimina figli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717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Optional (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?)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ClientSetNull</a:t>
                      </a:r>
                      <a:r>
                        <a:rPr lang="it-IT" sz="1800" dirty="0">
                          <a:latin typeface="Mathilde" panose="03050500000000020004"/>
                        </a:rPr>
                        <a:t> - setta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null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64977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A5A25FA-D7E9-956D-3144-06F4AE73E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02" y="1686477"/>
            <a:ext cx="2305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🗑️ DELETE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10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16B6CE-3B79-D28B-463D-D5E4F5C0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2E2167-7137-0663-A5CD-88D4B73283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430493"/>
            <a:ext cx="5524500" cy="33375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Introduzione e Concetti Base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DB First, Code First e </a:t>
            </a:r>
            <a:r>
              <a:rPr lang="it-IT" dirty="0" err="1"/>
              <a:t>DbContext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Migrations</a:t>
            </a:r>
            <a:r>
              <a:rPr lang="it-IT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Query e Operazioni CRUD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Hands 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870E47-1714-9D9C-6839-C48FB3371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4A2F-7E80-16AA-2CEA-4A0C5DAA8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08B2F-77BB-F0CD-5E59-DE38DDEB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6EEF91-9AC3-EF45-2F74-B7261B98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9023AD-B7D8-55EA-229D-20938576C334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8F0A31-EAD0-0823-B565-D32E84436DFC}"/>
              </a:ext>
            </a:extLst>
          </p:cNvPr>
          <p:cNvSpPr txBox="1"/>
          <p:nvPr/>
        </p:nvSpPr>
        <p:spPr>
          <a:xfrm>
            <a:off x="4064551" y="3040379"/>
            <a:ext cx="4062897" cy="77724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2400" dirty="0">
                <a:latin typeface="Mathilde" panose="03050500000000020004" pitchFamily="66" charset="0"/>
                <a:hlinkClick r:id="rId2"/>
              </a:rPr>
              <a:t>Altre convenzioni</a:t>
            </a:r>
            <a:endParaRPr lang="it-IT" sz="2400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2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EF367-D79D-6AB8-B04E-E2F1F139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88D6F1-0086-C1A1-03C5-6E1C0F56B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Framework: </a:t>
            </a:r>
            <a:r>
              <a:rPr lang="it-IT" dirty="0" err="1"/>
              <a:t>Fluent</a:t>
            </a:r>
            <a:r>
              <a:rPr lang="it-IT" dirty="0"/>
              <a:t> API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1AD980-B6F8-4A64-29A2-CECBA60D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DEBCE2-503E-95A8-C7E1-F9F52FC3765A}"/>
              </a:ext>
            </a:extLst>
          </p:cNvPr>
          <p:cNvSpPr txBox="1"/>
          <p:nvPr/>
        </p:nvSpPr>
        <p:spPr>
          <a:xfrm>
            <a:off x="649224" y="2774502"/>
            <a:ext cx="10552176" cy="232257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ProductConfiguration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IEntityTypeConfiguration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EntityTypeBuilder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ToTable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HasKey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IsRequired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HasMaxLength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HasColumnName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Price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HasColumnType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(18,2)"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HasOne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WithMany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Products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HasForeignKey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CategoryId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500" dirty="0">
              <a:latin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B7933C-56D7-0639-C3CB-8E93A4454832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F86A0A-4C4F-D0C0-C017-6B7636CCA1D2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1A9096-A758-B5C9-1535-AB5A500518A0}"/>
              </a:ext>
            </a:extLst>
          </p:cNvPr>
          <p:cNvSpPr txBox="1"/>
          <p:nvPr/>
        </p:nvSpPr>
        <p:spPr>
          <a:xfrm>
            <a:off x="649224" y="1865376"/>
            <a:ext cx="10552176" cy="441465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Mathilde" panose="03050500000000020004" pitchFamily="66" charset="0"/>
              </a:rPr>
              <a:t>Fluent</a:t>
            </a:r>
            <a:r>
              <a:rPr lang="it-IT" dirty="0">
                <a:latin typeface="Mathilde" panose="03050500000000020004" pitchFamily="66" charset="0"/>
              </a:rPr>
              <a:t> API è un sistema di configurazione potente e flessibile che riesce a configurare via codice le caratteristiche e le proprietà delle tabelle e delle relazioni SQL.</a:t>
            </a:r>
          </a:p>
        </p:txBody>
      </p:sp>
    </p:spTree>
    <p:extLst>
      <p:ext uri="{BB962C8B-B14F-4D97-AF65-F5344CB8AC3E}">
        <p14:creationId xmlns:p14="http://schemas.microsoft.com/office/powerpoint/2010/main" val="305809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BAE14-618A-13F1-392C-2726563A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0CE7D-76BC-2B7E-0FF6-3C11F3074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Framework: Data </a:t>
            </a:r>
            <a:r>
              <a:rPr lang="it-IT" dirty="0" err="1"/>
              <a:t>Annotation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E44C8D-8C5A-A2AE-1F08-16508C08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8FBDED-2992-B513-DA87-7DE6DE60D536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FC2D57-18FF-86A8-9656-60577FA2C774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B1F42A-9339-E2EC-543A-3C3124023C57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22F895-53AE-6026-DEEC-2ADF8E12320E}"/>
              </a:ext>
            </a:extLst>
          </p:cNvPr>
          <p:cNvSpPr txBox="1"/>
          <p:nvPr/>
        </p:nvSpPr>
        <p:spPr>
          <a:xfrm>
            <a:off x="649224" y="1865376"/>
            <a:ext cx="10552176" cy="441465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Le configurazioni di norma necessarie possono essere fatte anche con le data </a:t>
            </a:r>
            <a:r>
              <a:rPr lang="it-IT" dirty="0" err="1">
                <a:latin typeface="Mathilde" panose="03050500000000020004" pitchFamily="66" charset="0"/>
              </a:rPr>
              <a:t>annotation</a:t>
            </a:r>
            <a:r>
              <a:rPr lang="it-IT" dirty="0">
                <a:latin typeface="Mathilde" panose="03050500000000020004" pitchFamily="66" charset="0"/>
              </a:rPr>
              <a:t>. Approccio meno verboso delle </a:t>
            </a:r>
            <a:r>
              <a:rPr lang="it-IT" dirty="0" err="1">
                <a:latin typeface="Mathilde" panose="03050500000000020004" pitchFamily="66" charset="0"/>
              </a:rPr>
              <a:t>Fluent</a:t>
            </a:r>
            <a:r>
              <a:rPr lang="it-IT" dirty="0">
                <a:latin typeface="Mathilde" panose="03050500000000020004" pitchFamily="66" charset="0"/>
              </a:rPr>
              <a:t> API anche se sporca il modello dati.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EE949D-D767-72C6-E906-793F0D9309D3}"/>
              </a:ext>
            </a:extLst>
          </p:cNvPr>
          <p:cNvSpPr txBox="1"/>
          <p:nvPr/>
        </p:nvSpPr>
        <p:spPr>
          <a:xfrm>
            <a:off x="585216" y="2770840"/>
            <a:ext cx="10838688" cy="310854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TypeName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(18,2)"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Price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ForeignKey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5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8EA9-8798-F0E5-A842-F949825D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35AF76-1077-093A-BF4B-A01EFFDB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algn="ctr"/>
            <a:r>
              <a:rPr lang="it-IT" sz="4800" dirty="0"/>
              <a:t>3. </a:t>
            </a:r>
            <a:r>
              <a:rPr lang="it-IT" sz="4800" dirty="0" err="1"/>
              <a:t>Migrations</a:t>
            </a:r>
            <a:endParaRPr lang="it-IT" sz="4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0EFEBC-F523-9F13-E527-3E8D8CA9C5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F4D92-51D4-1BF9-DC3F-1F7AC3F4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008D41-A1B2-5CF8-C4D2-D8E3E58610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24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F2DF36A-294E-27D0-0125-B864B030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034" y="1320346"/>
            <a:ext cx="9706356" cy="1875422"/>
          </a:xfrm>
        </p:spPr>
        <p:txBody>
          <a:bodyPr/>
          <a:lstStyle/>
          <a:p>
            <a:pPr algn="ctr"/>
            <a:r>
              <a:rPr lang="it-IT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</a:t>
            </a:r>
            <a:r>
              <a:rPr lang="it-IT" b="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migration</a:t>
            </a:r>
            <a:r>
              <a:rPr lang="it-IT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sono mie amiche non mie nemiche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657B74-6E63-326B-E61D-A2F550D0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87" y="3195768"/>
            <a:ext cx="47434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3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518E7-4C67-4583-A5A5-244108E7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41CE6-42DD-BC10-2D64-4F8D656B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Migrations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7705B-C4C2-048E-7457-E0A5955A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1496A2-5237-386E-9A17-EB627E5D4526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C70661-472A-4E20-216A-1477E6020B05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8F89A1-F7C6-844A-6EFB-530C3BA5931B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8E127-5B44-48A6-F675-85DCF70062A8}"/>
              </a:ext>
            </a:extLst>
          </p:cNvPr>
          <p:cNvSpPr txBox="1"/>
          <p:nvPr/>
        </p:nvSpPr>
        <p:spPr>
          <a:xfrm>
            <a:off x="640080" y="1865376"/>
            <a:ext cx="10552176" cy="166420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rappresentano la storia dell’evoluzione del modello dati code first. 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Gestiscono lo schema database e come evolve nel tempo. Vengono generate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in automatico</a:t>
            </a:r>
          </a:p>
          <a:p>
            <a:pPr algn="l"/>
            <a:br>
              <a:rPr lang="it-IT" dirty="0">
                <a:latin typeface="Mathilde" panose="03050500000000020004" pitchFamily="66" charset="0"/>
              </a:rPr>
            </a:br>
            <a:r>
              <a:rPr lang="it-IT" dirty="0">
                <a:latin typeface="Mathilde" panose="03050500000000020004" pitchFamily="66" charset="0"/>
              </a:rPr>
              <a:t>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vengono usate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per generare il modello database, l’ORM le esegue in maniera sequenziale per creare o aggiornare la struttura del database.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463EF1-6A51-CB8C-5A59-3D0F7907E201}"/>
              </a:ext>
            </a:extLst>
          </p:cNvPr>
          <p:cNvSpPr txBox="1"/>
          <p:nvPr/>
        </p:nvSpPr>
        <p:spPr>
          <a:xfrm>
            <a:off x="2534031" y="4486578"/>
            <a:ext cx="702030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Mathilde" panose="03050500000000020004" pitchFamily="66" charset="0"/>
              </a:rPr>
              <a:t>OGNI VOLTA CHE VIENE FATTA UNA MODIFICA AL MODELLO DATI </a:t>
            </a:r>
          </a:p>
          <a:p>
            <a:pPr algn="ctr"/>
            <a:r>
              <a:rPr lang="it-IT" b="1" dirty="0">
                <a:latin typeface="Mathilde" panose="03050500000000020004" pitchFamily="66" charset="0"/>
              </a:rPr>
              <a:t>E’ NECESSARIO AGGIORNARE LE MIGRATION</a:t>
            </a:r>
          </a:p>
        </p:txBody>
      </p:sp>
    </p:spTree>
    <p:extLst>
      <p:ext uri="{BB962C8B-B14F-4D97-AF65-F5344CB8AC3E}">
        <p14:creationId xmlns:p14="http://schemas.microsoft.com/office/powerpoint/2010/main" val="296075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6A51-04E4-2E00-0759-8E95C17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A9CEA-6D63-3C07-68E8-64A4A773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Model Snapshot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12CAC8-270A-A330-2031-F8F129C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EE20E5-7D4B-E8BD-8F82-EC6BE415F282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240FC0E-45BE-2EFE-C6E6-B9FAF65BC03C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1D627EB-762B-3516-C77C-FEB909FF5B2F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D71A95-BF35-F967-F8D1-F4B6030D254D}"/>
              </a:ext>
            </a:extLst>
          </p:cNvPr>
          <p:cNvSpPr txBox="1"/>
          <p:nvPr/>
        </p:nvSpPr>
        <p:spPr>
          <a:xfrm>
            <a:off x="640080" y="1865376"/>
            <a:ext cx="5861304" cy="406908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Ogni volta che viene eseguita la generazione delle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 Viene generato un file .</a:t>
            </a:r>
            <a:r>
              <a:rPr lang="it-IT" dirty="0" err="1">
                <a:latin typeface="Mathilde" panose="03050500000000020004" pitchFamily="66" charset="0"/>
              </a:rPr>
              <a:t>cs</a:t>
            </a:r>
            <a:r>
              <a:rPr lang="it-IT" dirty="0">
                <a:latin typeface="Mathilde" panose="03050500000000020004" pitchFamily="66" charset="0"/>
              </a:rPr>
              <a:t> con identificativo incrementale basato sul </a:t>
            </a:r>
            <a:r>
              <a:rPr lang="it-IT" dirty="0" err="1">
                <a:latin typeface="Mathilde" panose="03050500000000020004" pitchFamily="66" charset="0"/>
              </a:rPr>
              <a:t>timestamp</a:t>
            </a:r>
            <a:r>
              <a:rPr lang="it-IT" dirty="0">
                <a:latin typeface="Mathilde" panose="03050500000000020004" pitchFamily="66" charset="0"/>
              </a:rPr>
              <a:t>. Con l’evolversi del modello si genera lo storico incrementale delle modifiche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Viene aggiornato il file di snapshot che mostra il modello dati nel database al momento dell’ultima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dirty="0">
                <a:latin typeface="Mathilde" panose="03050500000000020004" pitchFamily="66" charset="0"/>
              </a:rPr>
              <a:t>Lo snapshot del database verrà usato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alla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successiva per capire che modifiche sono state fatte al modello dati C# e quindi per generare il nuovo file di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incrementale incrementale.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87720A-EE7D-FBD7-2380-73BC65F4D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941" y="2638872"/>
            <a:ext cx="460121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0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27427-8702-393A-A152-DA537A46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1675F-6BC6-4A54-2952-906F7FC2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Anatomia di una </a:t>
            </a:r>
            <a:r>
              <a:rPr lang="it-IT" dirty="0" err="1"/>
              <a:t>migration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85A892-FF54-9637-03B0-AED4D84B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501A75-00A8-7504-3D30-5C3ABFEB52CF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7E16B7-1F0A-967A-BA8E-77C944CBF54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150896-20C7-B588-0A38-8D555B52FE8C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115E21-BB4E-F9FE-44F4-350712C7ABC7}"/>
              </a:ext>
            </a:extLst>
          </p:cNvPr>
          <p:cNvSpPr txBox="1"/>
          <p:nvPr/>
        </p:nvSpPr>
        <p:spPr>
          <a:xfrm>
            <a:off x="819912" y="1563624"/>
            <a:ext cx="10552176" cy="458202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System;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Microsoft.EntityFrameworkCore.Migrations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MyProject.Migrations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AddBlogCreatedTimestamp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Migration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Up(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migrationBuilder.AddColumn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name: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CreatedTimestamp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"datetime2"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Tipo di dato SQL specifico per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nullable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Indica che il campo non può essere NULL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defaultValue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DateTimeKind.Unspecified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Down(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migrationBuilder.DropColumn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name: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CreatedTimestamp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388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34A89-B25A-7912-8FC9-CDB9A12A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958AEB-3F1C-596D-B05D-00EF9E74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Tabella __</a:t>
            </a:r>
            <a:r>
              <a:rPr lang="it-IT" dirty="0" err="1"/>
              <a:t>EFMigrationsHistory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45901-4DE0-1AF0-2771-3568E35E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935D46-CE67-2E19-4BD7-075BC72B8BC0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048419-4319-4DFC-FBEC-AA903EC20140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B3C88F-D69F-BC96-9478-0CF4AC11643A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00913E-50F8-1DA5-D215-E7CCB819D6A4}"/>
              </a:ext>
            </a:extLst>
          </p:cNvPr>
          <p:cNvSpPr txBox="1"/>
          <p:nvPr/>
        </p:nvSpPr>
        <p:spPr>
          <a:xfrm>
            <a:off x="768096" y="1478655"/>
            <a:ext cx="10655808" cy="225082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Tabella di sistema creata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Contiene l’elenco delle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applicate al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la consulta per capire che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mancano da applicare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C047EC2-9A95-1F53-E8FA-37F3A996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3608136"/>
            <a:ext cx="5868219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0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FE7A-49BA-DA26-9614-1C2E2BC1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8487D0-43E0-AEAB-7920-52773801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algn="ctr"/>
            <a:r>
              <a:rPr lang="it-IT" sz="4800" dirty="0"/>
              <a:t>Migration – Problemi comuni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6033B0-71A1-8DF6-C9D2-FC5343697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7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157-E7E8-7761-57E5-FEF8744A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BFC3C-7C46-F1E6-49D4-E1F7EC30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it-IT" sz="4800" dirty="0"/>
              <a:t> Introduzione e Concetti Base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26D79A-404E-7FAC-1E91-749D1DC95C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0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3ED3E-8A83-84E2-680F-CD6478B3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0B43C-B7BF-4629-D85C-5DCEFECB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#1 - </a:t>
            </a:r>
            <a:r>
              <a:rPr lang="it-IT" dirty="0" err="1"/>
              <a:t>Pending</a:t>
            </a:r>
            <a:r>
              <a:rPr lang="it-IT" dirty="0"/>
              <a:t>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F3368-3739-142B-19CE-FD7C3FB3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1EEDAD-4B3C-845D-8772-5AA4CD491F3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DA5500-E71C-B53D-E930-3F7B904F057B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9341D-9203-389F-CADB-B7DBCD875A4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F557AE-2992-0C4C-4027-E22474D8492A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Pending</a:t>
            </a:r>
            <a:r>
              <a:rPr lang="it-IT" dirty="0"/>
              <a:t> Model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Detected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Causa: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Modello dati modificato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Migration non generata e/o applicata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Generare 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Applicarla 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41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04489-3A2A-13D5-23A5-55E771CE9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5E630C-A08E-01E5-F18A-6DAE9DDC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#2 - Migration Vuota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601721-5186-14AD-4682-325C76D5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A1311-E7AA-8B36-1352-0184E41B4869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744661-421C-8029-23A4-D3664D4E139F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EEE732-F9F2-FACA-C939-CF98E7F00E4C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1A9A92-021D-0601-A02D-3DBB69C28E6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EF Non Rileva i Cambiamenti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Cause: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Migration creata ma vuota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"No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Build fallito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Verifica build: </a:t>
            </a:r>
            <a:r>
              <a:rPr lang="it-IT" dirty="0" err="1"/>
              <a:t>dotnet</a:t>
            </a:r>
            <a:r>
              <a:rPr lang="it-IT" dirty="0"/>
              <a:t> build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 tutti i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Rimuovi e ricrea </a:t>
            </a:r>
            <a:r>
              <a:rPr lang="it-IT" dirty="0" err="1"/>
              <a:t>migration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45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5ACBA-2717-76E5-DF50-0A71C36DD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DA0E6-016E-F05B-953C-99B56DFE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/>
              <a:t>Problema #3 - Colonna NOT NULL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098790-8E01-2E44-CF71-410F603A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C594AD-DA0D-8A27-181A-60CFF91E1C79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B518CB4-EAC2-3BA7-1A34-830FE53E6DEA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811214-1A2D-9FB6-07D4-E1DD9EB65BA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AC6E2D-5E9E-B845-F376-A68381CD424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Aggiunta una colonna obbligatoria a tabella con dati</a:t>
            </a:r>
          </a:p>
          <a:p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Specificare un valore di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Prima settare la colonna </a:t>
            </a:r>
            <a:r>
              <a:rPr lang="it-IT" dirty="0" err="1"/>
              <a:t>nullable</a:t>
            </a:r>
            <a:r>
              <a:rPr lang="it-IT" dirty="0">
                <a:latin typeface="Mathilde" panose="03050500000000020004" pitchFamily="66" charset="0"/>
              </a:rPr>
              <a:t>, popolare i dati a mano nella nuova colonna, settare quindi il </a:t>
            </a:r>
            <a:r>
              <a:rPr lang="it-IT" dirty="0" err="1">
                <a:latin typeface="Mathilde" panose="03050500000000020004" pitchFamily="66" charset="0"/>
              </a:rPr>
              <a:t>not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nullable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41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E147-0ED0-6FBA-C5AC-E0B64A87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40BD8D-D5B8-C991-DECE-EF163BBC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#5 - Conflitti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02823B-34D1-AE3F-E9FC-B2AC6183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F86E8-F71F-BD57-BEE0-9408D5923A4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6A0E1E-4B70-B63F-221A-A5651B70B273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C13410-E7D3-EEB6-5FC6-54D143F54B1E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6C09F1-E10A-68F3-07E8-6C9DB25AE2EF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9A6D464-8C59-AFB8-396C-8EFC501B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513" y="-5372"/>
            <a:ext cx="2380488" cy="17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FAEADA1-F49F-353F-E48C-F7C3636AD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9068" y="1764779"/>
            <a:ext cx="7293864" cy="45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17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58A9-FAC7-A8E2-7162-C0F79CF8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71227-1BBC-2845-2D50-53EAF14F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Ricreare la </a:t>
            </a:r>
            <a:r>
              <a:rPr lang="it-IT" dirty="0" err="1"/>
              <a:t>migration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8CEB47-01D1-0580-C6CA-47711A2B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C87A24-6569-CAA7-34D8-9A9C8FFED400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E6F19A-EA08-D435-0E93-69336B199440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BAF3AE-D329-3ACE-1096-39348C14A4F7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62CFAB-87C8-B001-D34A-132692FA3908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FFF414E-F5FB-7243-C3F2-76978C2F9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861" y="1552317"/>
            <a:ext cx="9740646" cy="47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1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0754-B59B-9829-1B3E-01D740B15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C3676-7631-049C-A16A-89569AB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</a:t>
            </a:r>
            <a:r>
              <a:rPr lang="it-IT" dirty="0" err="1"/>
              <a:t>Rebase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522B5-4AF0-BF81-6A95-2170D36D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7E51D9-998B-9AB2-8A50-C3690F642133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AB2255-C6F0-030A-B48F-F2707BEDC307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493D61-D2A9-DDA4-351F-74A2F8227DDD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A27EF7-98C3-3FB7-2CD2-18E790C805E4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FEDF480-4686-15F8-A2CE-E810BEE2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339446"/>
            <a:ext cx="8430768" cy="47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90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AD08-7D88-C583-DD5C-2985D04F1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A72C75-1AE2-8395-A251-E5A4348A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PR con lock su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6FA135-2681-A9A0-4965-96155654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6602D1-418C-7CAA-F85A-2E1155D49C3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17678A-75A3-3C9C-8976-31E8BB30FAC5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A6D2A9-876E-C60B-7309-4434A11F949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4850CA-3645-464F-DFC4-6454A572D8E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CFA4416-A9D9-8E79-073C-F8F63ACE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67" y="1478655"/>
            <a:ext cx="10484597" cy="47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3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D5AD5-0242-C040-91D3-56E5D2A9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AD396-8219-9024-FDC9-11182632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Pipeline 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E6D975-60F3-3EB0-7B56-5952B0F7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0AC9FB6-2339-1072-45C1-83DB550DA2DB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835962-FDB5-A596-F7BF-C6452E989436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519DB9-C32C-8213-3E7C-40A6457BB99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78225D-4479-750E-5671-6998712B539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" name="Immagine 11" descr="Immagine che contiene diagramma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F576A2AD-9393-B423-1DE8-DAC4C1760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" y="2027271"/>
            <a:ext cx="11804904" cy="28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7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27362-8921-5E11-2692-B0EF2D4F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73BC33-1534-AFD0-F725-1271791A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r>
              <a:rPr lang="it-IT" sz="4800" dirty="0"/>
              <a:t>4. Query e Operazioni CRUD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5880CB-66E1-C1DC-F601-35BE883435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84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BEBB-9433-A0A6-99A2-2FDCADA5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42EA58-655B-508B-98A4-4904B7F7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/>
              <a:t>LINQ - Language </a:t>
            </a:r>
            <a:r>
              <a:rPr lang="it-IT" dirty="0" err="1"/>
              <a:t>Integrated</a:t>
            </a:r>
            <a:r>
              <a:rPr lang="it-IT" dirty="0"/>
              <a:t>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C6005D-3DF2-2FE2-397D-C560D58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FBF759-A3D4-C17E-B91D-6374490C7EA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3CF282-20CB-D86C-E2CD-8E6EC432D082}"/>
              </a:ext>
            </a:extLst>
          </p:cNvPr>
          <p:cNvSpPr txBox="1"/>
          <p:nvPr/>
        </p:nvSpPr>
        <p:spPr>
          <a:xfrm>
            <a:off x="649224" y="1773936"/>
            <a:ext cx="10552176" cy="443484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LINQ è una sintassi unificata per interrogare diverse fonti dati (liste, database, XML, etc.) direttamente nel codice C#</a:t>
            </a: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9ABEE-887D-EAF7-23CA-7B8499B235B7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6F0343-5F09-FE2D-4AFF-AC4D4311DDEC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40E63-E52F-EBDC-BFC6-0F4C3898785A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F83F14-677A-F2FD-B3C9-0A98BD56D071}"/>
              </a:ext>
            </a:extLst>
          </p:cNvPr>
          <p:cNvSpPr txBox="1"/>
          <p:nvPr/>
        </p:nvSpPr>
        <p:spPr>
          <a:xfrm>
            <a:off x="640842" y="2813887"/>
            <a:ext cx="10783062" cy="258532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Senza LINQ</a:t>
            </a:r>
          </a:p>
          <a:p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Prodotto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risultato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Prodotto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it-IT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prodotti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Prezzo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risultato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Con LINQ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risultato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prodotti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Prezzo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4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FF55A-6F71-5966-0F2E-D2FE6D61F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A0D0AD-84B8-95A3-977A-21F35B80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Entity Framework Core">
            <a:extLst>
              <a:ext uri="{FF2B5EF4-FFF2-40B4-BE49-F238E27FC236}">
                <a16:creationId xmlns:a16="http://schemas.microsoft.com/office/drawing/2014/main" id="{24C85CB8-892E-2343-E079-ABE59923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211194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401D12-38E6-AD81-B425-0289789EE99E}"/>
              </a:ext>
            </a:extLst>
          </p:cNvPr>
          <p:cNvSpPr txBox="1"/>
          <p:nvPr/>
        </p:nvSpPr>
        <p:spPr>
          <a:xfrm>
            <a:off x="5284269" y="2300438"/>
            <a:ext cx="2290813" cy="177104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D7F9ED-0934-0F07-7891-27ABBB320A52}"/>
              </a:ext>
            </a:extLst>
          </p:cNvPr>
          <p:cNvSpPr txBox="1"/>
          <p:nvPr/>
        </p:nvSpPr>
        <p:spPr>
          <a:xfrm>
            <a:off x="5428648" y="2464067"/>
            <a:ext cx="2133600" cy="178147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DC15AB-6083-894B-0108-4BE8DFAB89F8}"/>
              </a:ext>
            </a:extLst>
          </p:cNvPr>
          <p:cNvSpPr txBox="1"/>
          <p:nvPr/>
        </p:nvSpPr>
        <p:spPr>
          <a:xfrm>
            <a:off x="5765531" y="2223436"/>
            <a:ext cx="276028" cy="59407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sz="9600" dirty="0">
                <a:latin typeface="Mathilde" panose="03050500000000020004" pitchFamily="66" charset="0"/>
              </a:rPr>
              <a:t>=</a:t>
            </a:r>
          </a:p>
        </p:txBody>
      </p:sp>
      <p:pic>
        <p:nvPicPr>
          <p:cNvPr id="1030" name="Picture 6" descr="Gioconda - Wikipedia">
            <a:extLst>
              <a:ext uri="{FF2B5EF4-FFF2-40B4-BE49-F238E27FC236}">
                <a16:creationId xmlns:a16="http://schemas.microsoft.com/office/drawing/2014/main" id="{FD41EB15-AE02-2442-CE65-9FABA4267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344" y="1760818"/>
            <a:ext cx="1912068" cy="285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84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6783-7C86-93F0-4E5A-C5EBCB345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AB2AD-ACB9-8A39-2DEB-459270B7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LINQ – Operatori essenziali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19F7EA-3199-FEB9-C69D-847332DD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40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F5CF1A-DDC7-7EA8-91AB-257BEF8A5BA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9DB365-A0AF-5C98-E98A-3E99C303BE84}"/>
              </a:ext>
            </a:extLst>
          </p:cNvPr>
          <p:cNvSpPr txBox="1"/>
          <p:nvPr/>
        </p:nvSpPr>
        <p:spPr>
          <a:xfrm>
            <a:off x="649224" y="1773936"/>
            <a:ext cx="10552176" cy="443484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LINQ fornisce operatori di base fondamentali per l’interrogazione dei dati: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it-IT" dirty="0">
                <a:latin typeface="Consolas" panose="020B0609020204030204" pitchFamily="49" charset="0"/>
              </a:rPr>
              <a:t>:</a:t>
            </a:r>
            <a:r>
              <a:rPr lang="it-IT" dirty="0">
                <a:latin typeface="Colonna MT" panose="04020805060202030203" pitchFamily="82" charset="0"/>
              </a:rPr>
              <a:t> </a:t>
            </a:r>
            <a:r>
              <a:rPr lang="it-IT" dirty="0">
                <a:latin typeface="Mathilde" panose="03050500000000020004" pitchFamily="66" charset="0"/>
              </a:rPr>
              <a:t>filtro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Select(): </a:t>
            </a:r>
            <a:r>
              <a:rPr lang="it-IT" dirty="0"/>
              <a:t>proiezione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OrderBy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 /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OrderByDescending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(): </a:t>
            </a:r>
            <a:r>
              <a:rPr lang="it-IT" dirty="0"/>
              <a:t>ordinamento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First(),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(), Single(),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SingleOrDefault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Skip(), Take(): </a:t>
            </a:r>
            <a:r>
              <a:rPr lang="it-IT" dirty="0"/>
              <a:t>paginazione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Count(), Sum(), Average(), Max(), Min()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159A4A-BB1A-2CEE-54B2-F5F1A9A27F05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ABC0F2-BBF8-E81C-514B-E4D3E1F3772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0E3CD5-6916-972C-F405-E558BB40BB26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4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258F-7A24-8DC6-F31C-B019B5DC7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84AE04-6D48-0980-E242-875FC9BC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EF Query – </a:t>
            </a:r>
            <a:r>
              <a:rPr lang="it-IT" dirty="0" err="1">
                <a:solidFill>
                  <a:srgbClr val="92D050"/>
                </a:solidFill>
                <a:latin typeface="Consolas" panose="020B0609020204030204" pitchFamily="49" charset="0"/>
              </a:rPr>
              <a:t>IQuerable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AB3E0-119C-779D-6D9E-AE5788B9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7A300C7-D32B-14B3-6F6B-4C7B71AE5632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54FFB47-F601-F922-2B65-B938DF4123F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85283A-82A8-0B47-D278-94F69397F57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459F27-EDCE-7CE1-5214-CA06941B5BD2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53F3B0-F469-206F-38DB-3D6BC405BD43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3BE74E-EC66-8DB9-93AF-00D6320378BB}"/>
              </a:ext>
            </a:extLst>
          </p:cNvPr>
          <p:cNvSpPr txBox="1"/>
          <p:nvPr/>
        </p:nvSpPr>
        <p:spPr>
          <a:xfrm>
            <a:off x="465963" y="1598797"/>
            <a:ext cx="10854690" cy="203132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it-IT" i="1" dirty="0" err="1">
                <a:solidFill>
                  <a:srgbClr val="92D050"/>
                </a:solidFill>
                <a:latin typeface="Consolas" panose="020B0609020204030204" pitchFamily="49" charset="0"/>
              </a:rPr>
              <a:t>IQueryable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dirty="0">
                <a:latin typeface="Consolas" panose="020B0609020204030204" pitchFamily="49" charset="0"/>
              </a:rPr>
              <a:t> </a:t>
            </a:r>
          </a:p>
          <a:p>
            <a:endParaRPr lang="it-IT" dirty="0"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FFFFFF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FFFFFF"/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dirty="0">
                <a:latin typeface="Consolas" panose="020B0609020204030204" pitchFamily="49" charset="0"/>
              </a:rPr>
              <a:t> </a:t>
            </a:r>
          </a:p>
          <a:p>
            <a:endParaRPr lang="it-IT" i="1" dirty="0">
              <a:solidFill>
                <a:srgbClr val="5C637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results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// QUI VIENE ESEGUITA LA QUERY !!!!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2A92C25-5C33-BCCF-8B05-B73A345F4278}"/>
              </a:ext>
            </a:extLst>
          </p:cNvPr>
          <p:cNvSpPr txBox="1"/>
          <p:nvPr/>
        </p:nvSpPr>
        <p:spPr>
          <a:xfrm>
            <a:off x="509397" y="3867958"/>
            <a:ext cx="10767822" cy="203132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Category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Description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lvl="0">
              <a:defRPr/>
            </a:pPr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-- ... tutte le altre colonne di Product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Products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ROWS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ONLY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35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6D4CA-8395-5295-1222-E403B767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F5C18D-8A24-9EB3-614E-8855DE42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92D050"/>
                </a:solidFill>
                <a:latin typeface="Consolas" panose="020B0609020204030204" pitchFamily="49" charset="0"/>
              </a:rPr>
              <a:t>IQuerable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&lt;T&gt; </a:t>
            </a:r>
            <a:r>
              <a:rPr lang="it-IT" dirty="0">
                <a:solidFill>
                  <a:schemeClr val="accent3"/>
                </a:solidFill>
                <a:latin typeface="Consolas" panose="020B0609020204030204" pitchFamily="49" charset="0"/>
              </a:rPr>
              <a:t>vs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92D050"/>
                </a:solidFill>
                <a:latin typeface="Consolas" panose="020B0609020204030204" pitchFamily="49" charset="0"/>
              </a:rPr>
              <a:t>IEnumerable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F3DEF6-9354-4300-5BAC-59A62FA9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42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0B94ED-CBFD-86A9-7D2B-001AC4CBAB1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7E7F154-0654-B760-07B7-82D2AC6D65C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07AFD52-CB28-152D-68D1-D9ADD9A9C299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420E94-7E47-3EE2-109C-A7EB95B2993E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E6DBB7-84AA-D0D4-641B-D308A46EB459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3C88E1-B3A4-5ED4-20D9-1BC3F73248E3}"/>
              </a:ext>
            </a:extLst>
          </p:cNvPr>
          <p:cNvSpPr txBox="1"/>
          <p:nvPr/>
        </p:nvSpPr>
        <p:spPr>
          <a:xfrm>
            <a:off x="537210" y="1617217"/>
            <a:ext cx="5170863" cy="147732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IQuerable</a:t>
            </a:r>
            <a:r>
              <a:rPr lang="it-IT" dirty="0"/>
              <a:t>&lt;T&gt;: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Contiene la query non il suo risultato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carica dati in 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esegue operazione sul DB</a:t>
            </a: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0FED42-67BF-8248-CEA0-6D7C0460E24E}"/>
              </a:ext>
            </a:extLst>
          </p:cNvPr>
          <p:cNvSpPr txBox="1"/>
          <p:nvPr/>
        </p:nvSpPr>
        <p:spPr>
          <a:xfrm>
            <a:off x="5855520" y="1617217"/>
            <a:ext cx="5170863" cy="147732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IEnumerable</a:t>
            </a:r>
            <a:r>
              <a:rPr lang="it-IT" dirty="0"/>
              <a:t>&lt;T&gt;: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Contiene i dati non la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CARICA TUTTO IN 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EF PER OTTENERLO ESEGUE LA QUERY</a:t>
            </a:r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B4D5FC-F664-305E-7823-DC143C84BBF1}"/>
              </a:ext>
            </a:extLst>
          </p:cNvPr>
          <p:cNvSpPr txBox="1"/>
          <p:nvPr/>
        </p:nvSpPr>
        <p:spPr>
          <a:xfrm>
            <a:off x="324750" y="3242119"/>
            <a:ext cx="11438867" cy="147732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44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NON SI FA</a:t>
            </a:r>
            <a:r>
              <a:rPr lang="it-IT" sz="80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 MAI </a:t>
            </a:r>
            <a:r>
              <a:rPr lang="it-IT" sz="44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.</a:t>
            </a:r>
            <a:r>
              <a:rPr lang="it-IT" sz="4400" b="1" u="sng" dirty="0" err="1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ToList</a:t>
            </a:r>
            <a:r>
              <a:rPr lang="it-IT" sz="44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() A CUOR LEGGERO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E9C166-8D9F-51C3-F2E1-A46AC951E397}"/>
              </a:ext>
            </a:extLst>
          </p:cNvPr>
          <p:cNvSpPr txBox="1"/>
          <p:nvPr/>
        </p:nvSpPr>
        <p:spPr>
          <a:xfrm>
            <a:off x="620649" y="5019796"/>
            <a:ext cx="10950702" cy="61883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Operatori che causano esecuzione della query: </a:t>
            </a:r>
            <a:r>
              <a:rPr lang="it-IT" dirty="0" err="1"/>
              <a:t>ToList</a:t>
            </a:r>
            <a:r>
              <a:rPr lang="it-IT" dirty="0"/>
              <a:t>(), </a:t>
            </a:r>
            <a:r>
              <a:rPr lang="it-IT" dirty="0" err="1"/>
              <a:t>ToArray</a:t>
            </a:r>
            <a:r>
              <a:rPr lang="it-IT" dirty="0"/>
              <a:t>() - First(), Single(), </a:t>
            </a:r>
            <a:r>
              <a:rPr lang="it-IT" dirty="0" err="1"/>
              <a:t>Count</a:t>
            </a:r>
            <a:r>
              <a:rPr lang="it-IT" dirty="0"/>
              <a:t>() - </a:t>
            </a:r>
            <a:r>
              <a:rPr lang="it-IT" dirty="0" err="1"/>
              <a:t>Any</a:t>
            </a:r>
            <a:r>
              <a:rPr lang="it-IT" dirty="0"/>
              <a:t>(), </a:t>
            </a:r>
            <a:r>
              <a:rPr lang="it-IT" dirty="0" err="1"/>
              <a:t>All</a:t>
            </a:r>
            <a:r>
              <a:rPr lang="it-IT" dirty="0"/>
              <a:t>()</a:t>
            </a: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43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3DF66-AA35-6047-7B0B-9954E07F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A7EE05-0384-0C13-7377-543052283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3"/>
                </a:solidFill>
                <a:latin typeface="+mj-lt"/>
              </a:rPr>
              <a:t>Navigare le </a:t>
            </a:r>
            <a:r>
              <a:rPr lang="it-IT" dirty="0" err="1">
                <a:solidFill>
                  <a:schemeClr val="accent3"/>
                </a:solidFill>
                <a:latin typeface="+mj-lt"/>
              </a:rPr>
              <a:t>realizoni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A46F8E-6235-B4F4-43F6-17C7515C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EE3B9C9-F79E-3391-BE84-8985A11E959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2E8DD7-B882-8097-6389-FA081D5FC0F5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37EE4E-990D-0EF0-8471-80164FF1CCCC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E41A51F-DAFA-F634-28CC-CA686D205ABF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D7BD3E-C7FC-492F-0338-0B4DEAB18BB5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210561D-2BD0-75AD-05EF-23E3BB16B19B}"/>
              </a:ext>
            </a:extLst>
          </p:cNvPr>
          <p:cNvSpPr txBox="1"/>
          <p:nvPr/>
        </p:nvSpPr>
        <p:spPr>
          <a:xfrm>
            <a:off x="537210" y="1617217"/>
            <a:ext cx="1101394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 implementa meccanismi potenti per navigare le relazioni tra le entità. L’accesso ai dati però avviene in due modalità principali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5E11E80-16D1-089A-3805-C1376FD5B5AE}"/>
              </a:ext>
            </a:extLst>
          </p:cNvPr>
          <p:cNvSpPr txBox="1"/>
          <p:nvPr/>
        </p:nvSpPr>
        <p:spPr>
          <a:xfrm>
            <a:off x="537210" y="2345712"/>
            <a:ext cx="5678863" cy="36933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b="1" dirty="0" err="1"/>
              <a:t>Eager</a:t>
            </a:r>
            <a:r>
              <a:rPr lang="it-IT" b="1" dirty="0"/>
              <a:t> Loading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Carica subito tutte le relazioni tra le entità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Esegue un’unica query con tutte le join necessarie</a:t>
            </a:r>
          </a:p>
          <a:p>
            <a:endParaRPr lang="it-IT" dirty="0"/>
          </a:p>
          <a:p>
            <a:r>
              <a:rPr lang="it-IT" dirty="0">
                <a:solidFill>
                  <a:srgbClr val="00B050"/>
                </a:solidFill>
              </a:rPr>
              <a:t>Pro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Carica completamente il grafo relazionale tra le </a:t>
            </a:r>
            <a:r>
              <a:rPr lang="it-IT" dirty="0" err="1"/>
              <a:t>enitità</a:t>
            </a:r>
            <a:r>
              <a:rPr lang="it-IT" dirty="0"/>
              <a:t> rendendo tutti i dati subito disponibili.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Esegue una sola query ottimizzata evitando troppi accessi al database</a:t>
            </a:r>
          </a:p>
          <a:p>
            <a:endParaRPr lang="it-IT" dirty="0"/>
          </a:p>
          <a:p>
            <a:r>
              <a:rPr lang="it-IT" dirty="0">
                <a:solidFill>
                  <a:srgbClr val="C00000"/>
                </a:solidFill>
              </a:rPr>
              <a:t>Contro: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95000"/>
                    <a:lumOff val="5000"/>
                  </a:schemeClr>
                </a:solidFill>
              </a:rPr>
              <a:t>Poco scalabile perché rischia di caricare troppi dati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7FD16D1-0749-A0FB-EB91-E0A37722F4C7}"/>
              </a:ext>
            </a:extLst>
          </p:cNvPr>
          <p:cNvSpPr txBox="1"/>
          <p:nvPr/>
        </p:nvSpPr>
        <p:spPr>
          <a:xfrm>
            <a:off x="6243447" y="2263548"/>
            <a:ext cx="5678863" cy="36933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b="1" dirty="0" err="1"/>
              <a:t>Lazy</a:t>
            </a:r>
            <a:r>
              <a:rPr lang="it-IT" b="1" dirty="0"/>
              <a:t> Loading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 una entità carica le altre </a:t>
            </a:r>
            <a:r>
              <a:rPr lang="it-IT" dirty="0" err="1"/>
              <a:t>enitità</a:t>
            </a:r>
            <a:r>
              <a:rPr lang="it-IT" dirty="0"/>
              <a:t> ad essa correlate solamente se richieste</a:t>
            </a:r>
          </a:p>
          <a:p>
            <a:endParaRPr lang="it-IT" dirty="0"/>
          </a:p>
          <a:p>
            <a:r>
              <a:rPr lang="it-IT" dirty="0">
                <a:solidFill>
                  <a:srgbClr val="00B050"/>
                </a:solidFill>
              </a:rPr>
              <a:t>Pro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L’accesso alla persistenza si limita ai dati strettamente necessari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Più scalabile in ambienti con un modello dati complesso o con entry numerose</a:t>
            </a:r>
          </a:p>
          <a:p>
            <a:endParaRPr lang="it-IT" dirty="0"/>
          </a:p>
          <a:p>
            <a:r>
              <a:rPr lang="it-IT" dirty="0">
                <a:solidFill>
                  <a:srgbClr val="C00000"/>
                </a:solidFill>
              </a:rPr>
              <a:t>Contro: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95000"/>
                    <a:lumOff val="5000"/>
                  </a:schemeClr>
                </a:solidFill>
              </a:rPr>
              <a:t>Alto rischio di avere </a:t>
            </a:r>
            <a:r>
              <a:rPr lang="it-IT" b="1" dirty="0">
                <a:solidFill>
                  <a:schemeClr val="accent3">
                    <a:lumMod val="95000"/>
                    <a:lumOff val="5000"/>
                  </a:schemeClr>
                </a:solidFill>
              </a:rPr>
              <a:t>N + 1 query </a:t>
            </a:r>
            <a:r>
              <a:rPr lang="it-IT" b="1" dirty="0" err="1">
                <a:solidFill>
                  <a:schemeClr val="accent3">
                    <a:lumMod val="95000"/>
                    <a:lumOff val="5000"/>
                  </a:schemeClr>
                </a:solidFill>
              </a:rPr>
              <a:t>problem</a:t>
            </a:r>
            <a:endParaRPr lang="it-IT" b="1" dirty="0">
              <a:solidFill>
                <a:schemeClr val="accent3">
                  <a:lumMod val="95000"/>
                  <a:lumOff val="5000"/>
                </a:schemeClr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720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84FC-0A66-F00F-B7DB-938360273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477EFF-73F4-F5C6-D178-7AB953E9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accent3"/>
                </a:solidFill>
                <a:latin typeface="+mj-lt"/>
              </a:rPr>
              <a:t>Lazy</a:t>
            </a:r>
            <a:r>
              <a:rPr lang="it-IT" dirty="0">
                <a:solidFill>
                  <a:schemeClr val="accent3"/>
                </a:solidFill>
                <a:latin typeface="+mj-lt"/>
              </a:rPr>
              <a:t> loading: Include vs Select	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414634-3556-64C6-F9A5-E4D1A182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F4402E-BD9D-355B-6239-8A28CF0BBE4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76C45D-BF40-3250-F35D-FAF6A13C2175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0F4D608-1F64-3A5A-147E-E59B99E7F696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9D5DA-2324-CEA4-8111-77B47AD65AF3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2DA721-8815-BB2B-8FC3-56AE1BFB68EA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BD16CD-9834-2BB7-8941-C0134940D3AE}"/>
              </a:ext>
            </a:extLst>
          </p:cNvPr>
          <p:cNvSpPr txBox="1"/>
          <p:nvPr/>
        </p:nvSpPr>
        <p:spPr>
          <a:xfrm>
            <a:off x="537210" y="1617217"/>
            <a:ext cx="1101394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/>
              <a:t>Include e Select sono metodi di proiezione offerti da </a:t>
            </a:r>
            <a:r>
              <a:rPr lang="it-IT" dirty="0" err="1"/>
              <a:t>Entity</a:t>
            </a:r>
            <a:r>
              <a:rPr lang="it-IT" dirty="0"/>
              <a:t> Framework per accedere alle relazioni tra le entità e/o selezionare solamente un set di proprietà da considerare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413200-2708-8F49-4ECD-ED2FB9EA3202}"/>
              </a:ext>
            </a:extLst>
          </p:cNvPr>
          <p:cNvSpPr txBox="1"/>
          <p:nvPr/>
        </p:nvSpPr>
        <p:spPr>
          <a:xfrm>
            <a:off x="537210" y="2345712"/>
            <a:ext cx="5678863" cy="230832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b="1" dirty="0"/>
              <a:t>Include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Permette di definire quali relazioni tra </a:t>
            </a:r>
            <a:r>
              <a:rPr lang="it-IT" dirty="0" err="1"/>
              <a:t>entity</a:t>
            </a:r>
            <a:r>
              <a:rPr lang="it-IT" dirty="0"/>
              <a:t> si vogliono recuperare dalla persistenza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Carica le </a:t>
            </a:r>
            <a:r>
              <a:rPr lang="it-IT" dirty="0" err="1"/>
              <a:t>entity</a:t>
            </a:r>
            <a:r>
              <a:rPr lang="it-IT" dirty="0"/>
              <a:t> con tracking, quindi è </a:t>
            </a:r>
            <a:r>
              <a:rPr lang="it-IT" dirty="0" err="1"/>
              <a:t>possibilie</a:t>
            </a:r>
            <a:r>
              <a:rPr lang="it-IT" dirty="0"/>
              <a:t> modificarle e poi salvare le modifiche.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5C77FA-87F9-7702-08EA-3857537665ED}"/>
              </a:ext>
            </a:extLst>
          </p:cNvPr>
          <p:cNvSpPr txBox="1"/>
          <p:nvPr/>
        </p:nvSpPr>
        <p:spPr>
          <a:xfrm>
            <a:off x="6243447" y="2263548"/>
            <a:ext cx="5678863" cy="203132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b="1" dirty="0"/>
              <a:t>Select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Permette di caricare entità, relazioni e/o singole proprietà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carica le proprietà con tracking, quindi possono essere modificate ma non sarà possibile cambiarle in persistenza</a:t>
            </a: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7A1181-5A6F-4B92-63B9-4BAECD3361B8}"/>
              </a:ext>
            </a:extLst>
          </p:cNvPr>
          <p:cNvSpPr txBox="1"/>
          <p:nvPr/>
        </p:nvSpPr>
        <p:spPr>
          <a:xfrm>
            <a:off x="687821" y="4088558"/>
            <a:ext cx="5133917" cy="203132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context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endParaRPr lang="it-IT" sz="1400" dirty="0">
              <a:solidFill>
                <a:srgbClr val="97999B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Customer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	.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OrderItems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OrderDate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startDate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	.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97999B"/>
                </a:solidFill>
              </a:rPr>
              <a:t>orders</a:t>
            </a:r>
            <a:r>
              <a:rPr lang="it-IT" sz="1400" dirty="0">
                <a:solidFill>
                  <a:srgbClr val="ABB2BF"/>
                </a:solidFill>
                <a:effectLst/>
              </a:rPr>
              <a:t>[</a:t>
            </a:r>
            <a:r>
              <a:rPr lang="it-IT" sz="1400" dirty="0">
                <a:solidFill>
                  <a:srgbClr val="D19A66"/>
                </a:solidFill>
                <a:effectLst/>
              </a:rPr>
              <a:t>0</a:t>
            </a:r>
            <a:r>
              <a:rPr lang="it-IT" sz="1400" dirty="0">
                <a:solidFill>
                  <a:srgbClr val="ABB2BF"/>
                </a:solidFill>
                <a:effectLst/>
              </a:rPr>
              <a:t>].</a:t>
            </a:r>
            <a:r>
              <a:rPr lang="it-IT" sz="1400" dirty="0">
                <a:solidFill>
                  <a:srgbClr val="97999B"/>
                </a:solidFill>
              </a:rPr>
              <a:t>Status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61AFEF"/>
                </a:solidFill>
                <a:effectLst/>
              </a:rPr>
              <a:t>=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98C379"/>
                </a:solidFill>
                <a:effectLst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</a:rPr>
              <a:t>Shipped</a:t>
            </a:r>
            <a:r>
              <a:rPr lang="it-IT" sz="1400" dirty="0">
                <a:solidFill>
                  <a:srgbClr val="98C379"/>
                </a:solidFill>
                <a:effectLst/>
              </a:rPr>
              <a:t>"</a:t>
            </a:r>
            <a:r>
              <a:rPr lang="it-IT" sz="1400" dirty="0">
                <a:solidFill>
                  <a:srgbClr val="ABB2BF"/>
                </a:solidFill>
                <a:effectLst/>
              </a:rPr>
              <a:t>;</a:t>
            </a:r>
            <a:r>
              <a:rPr lang="it-IT" sz="1400" dirty="0"/>
              <a:t> </a:t>
            </a:r>
            <a:r>
              <a:rPr lang="it-IT" sz="1400" dirty="0" err="1">
                <a:solidFill>
                  <a:srgbClr val="97999B"/>
                </a:solidFill>
              </a:rPr>
              <a:t>orders</a:t>
            </a:r>
            <a:r>
              <a:rPr lang="it-IT" sz="1400" dirty="0">
                <a:solidFill>
                  <a:srgbClr val="ABB2BF"/>
                </a:solidFill>
                <a:effectLst/>
              </a:rPr>
              <a:t>[</a:t>
            </a:r>
            <a:r>
              <a:rPr lang="it-IT" sz="1400" dirty="0">
                <a:solidFill>
                  <a:srgbClr val="D19A66"/>
                </a:solidFill>
                <a:effectLst/>
              </a:rPr>
              <a:t>0</a:t>
            </a:r>
            <a:r>
              <a:rPr lang="it-IT" sz="1400" dirty="0">
                <a:solidFill>
                  <a:srgbClr val="ABB2BF"/>
                </a:solidFill>
                <a:effectLst/>
              </a:rPr>
              <a:t>].</a:t>
            </a:r>
            <a:r>
              <a:rPr lang="it-IT" sz="1400" dirty="0" err="1">
                <a:solidFill>
                  <a:srgbClr val="97999B"/>
                </a:solidFill>
              </a:rPr>
              <a:t>Customer</a:t>
            </a:r>
            <a:r>
              <a:rPr lang="it-IT" sz="14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400" dirty="0" err="1">
                <a:solidFill>
                  <a:srgbClr val="97999B"/>
                </a:solidFill>
              </a:rPr>
              <a:t>LastOrderDate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61AFEF"/>
                </a:solidFill>
                <a:effectLst/>
              </a:rPr>
              <a:t>=</a:t>
            </a:r>
            <a:r>
              <a:rPr lang="it-IT" sz="1400" dirty="0"/>
              <a:t> </a:t>
            </a:r>
            <a:r>
              <a:rPr lang="it-IT" sz="1400" dirty="0" err="1">
                <a:solidFill>
                  <a:srgbClr val="97999B"/>
                </a:solidFill>
              </a:rPr>
              <a:t>DateTime</a:t>
            </a:r>
            <a:r>
              <a:rPr lang="it-IT" sz="14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400" dirty="0" err="1">
                <a:solidFill>
                  <a:srgbClr val="97999B"/>
                </a:solidFill>
              </a:rPr>
              <a:t>Now</a:t>
            </a:r>
            <a:r>
              <a:rPr lang="it-IT" sz="1400" dirty="0">
                <a:solidFill>
                  <a:srgbClr val="ABB2BF"/>
                </a:solidFill>
                <a:effectLst/>
              </a:rPr>
              <a:t>;</a:t>
            </a:r>
            <a:r>
              <a:rPr lang="it-IT" sz="1400" dirty="0"/>
              <a:t> </a:t>
            </a:r>
            <a:r>
              <a:rPr lang="it-IT" sz="1400" dirty="0" err="1">
                <a:solidFill>
                  <a:srgbClr val="97999B"/>
                </a:solidFill>
              </a:rPr>
              <a:t>context</a:t>
            </a:r>
            <a:r>
              <a:rPr lang="it-IT" sz="14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400" dirty="0" err="1">
                <a:solidFill>
                  <a:srgbClr val="61AFEF"/>
                </a:solidFill>
                <a:effectLst/>
              </a:rPr>
              <a:t>SaveChanges</a:t>
            </a:r>
            <a:r>
              <a:rPr lang="it-IT" sz="1400" dirty="0">
                <a:solidFill>
                  <a:srgbClr val="ABB2BF"/>
                </a:solidFill>
                <a:effectLst/>
              </a:rPr>
              <a:t>();</a:t>
            </a:r>
            <a:endParaRPr lang="it-IT" sz="1400" dirty="0"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628907-FC73-1C37-007B-E521F7CCD5F8}"/>
              </a:ext>
            </a:extLst>
          </p:cNvPr>
          <p:cNvSpPr txBox="1"/>
          <p:nvPr/>
        </p:nvSpPr>
        <p:spPr>
          <a:xfrm>
            <a:off x="6539190" y="4088558"/>
            <a:ext cx="5133917" cy="1169551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context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endParaRPr lang="it-IT" sz="1400" dirty="0">
              <a:solidFill>
                <a:srgbClr val="97999B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Customer</a:t>
            </a:r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	            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OrderItems</a:t>
            </a:r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)</a:t>
            </a:r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OrderDate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startDate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	.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31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F6ED8-69BB-8C3F-91A1-B4E712B3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45EA6-B5ED-1EE0-8020-C1C39126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3"/>
                </a:solidFill>
                <a:latin typeface="+mj-lt"/>
              </a:rPr>
              <a:t>N + 1 Query </a:t>
            </a:r>
            <a:r>
              <a:rPr lang="it-IT" dirty="0" err="1">
                <a:solidFill>
                  <a:schemeClr val="accent3"/>
                </a:solidFill>
                <a:latin typeface="+mj-lt"/>
              </a:rPr>
              <a:t>Problem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0AF7CA-23FA-B860-6FA8-8AC5D4E4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C1C5B3-C0E3-9C96-CDB6-38B3B97E428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F9A78E7-DDD0-0C7B-0744-44A424EF412F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618802-A746-D0FA-9FAA-A3EF8DEC7E5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C2C857-0E0D-0173-2BE9-9CD1953F307C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31BABB-F29F-C973-4E25-2A9A99E2A5AD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EE8BC2-EBD4-1C00-9973-446A87508B46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BF73CA7-B504-3E41-27EC-3A5D5CD2E44F}"/>
              </a:ext>
            </a:extLst>
          </p:cNvPr>
          <p:cNvSpPr txBox="1"/>
          <p:nvPr/>
        </p:nvSpPr>
        <p:spPr>
          <a:xfrm>
            <a:off x="620649" y="1664895"/>
            <a:ext cx="10930509" cy="1569660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context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6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endParaRPr lang="it-IT" sz="160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dirty="0">
                <a:latin typeface="Consolas" panose="020B0609020204030204" pitchFamily="49" charset="0"/>
              </a:rPr>
              <a:t>  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$"Ordine #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600" dirty="0">
                <a:solidFill>
                  <a:srgbClr val="97999B"/>
                </a:solidFill>
                <a:latin typeface="Consolas" panose="020B0609020204030204" pitchFamily="49" charset="0"/>
              </a:rPr>
              <a:t>order.Id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latin typeface="Consolas" panose="020B0609020204030204" pitchFamily="49" charset="0"/>
              </a:rPr>
              <a:t>  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$"Cliente: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order.Customer.Name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600" dirty="0"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CE47064-DB4A-134E-35EF-805C487CF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059" y="3519938"/>
            <a:ext cx="42862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8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BD0B9-C9C2-944D-15D6-D876581DA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7D031-8BC8-404D-6E3B-C8E56400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3"/>
                </a:solidFill>
                <a:latin typeface="+mj-lt"/>
              </a:rPr>
              <a:t>N + 1 Query </a:t>
            </a:r>
            <a:r>
              <a:rPr lang="it-IT" dirty="0" err="1">
                <a:solidFill>
                  <a:schemeClr val="accent3"/>
                </a:solidFill>
                <a:latin typeface="+mj-lt"/>
              </a:rPr>
              <a:t>Problem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78D1C9-412D-DE50-F5CF-F1AA42D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496B85-446D-E289-1311-64F909AC1007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6BF8B1-F8EA-E0E0-9B43-6ADF62C6CB5C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535D71-73E9-C051-F6FF-23627EB44CF3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CCAB25-F7B2-00CF-633D-6EE514FD4D47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DDE76B-66FC-5EC1-CFF8-91F5124CDD3A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3D5ECD-1147-2FE1-2703-16A5DB53437A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5C994C-79F2-FC04-AB77-7FF503DE4D6C}"/>
              </a:ext>
            </a:extLst>
          </p:cNvPr>
          <p:cNvSpPr txBox="1"/>
          <p:nvPr/>
        </p:nvSpPr>
        <p:spPr>
          <a:xfrm>
            <a:off x="620649" y="1664895"/>
            <a:ext cx="10930509" cy="1569660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context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6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endParaRPr lang="it-IT" sz="160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dirty="0">
                <a:latin typeface="Consolas" panose="020B0609020204030204" pitchFamily="49" charset="0"/>
              </a:rPr>
              <a:t>  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$"Ordine #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600" dirty="0">
                <a:solidFill>
                  <a:srgbClr val="97999B"/>
                </a:solidFill>
                <a:latin typeface="Consolas" panose="020B0609020204030204" pitchFamily="49" charset="0"/>
              </a:rPr>
              <a:t>order.Id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latin typeface="Consolas" panose="020B0609020204030204" pitchFamily="49" charset="0"/>
              </a:rPr>
              <a:t>  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$"Cliente: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order.Customer.Name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600" dirty="0">
              <a:latin typeface="Consolas" panose="020B0609020204030204" pitchFamily="49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8C0C0D-3F2D-B5F4-5608-BDFA77DC7223}"/>
              </a:ext>
            </a:extLst>
          </p:cNvPr>
          <p:cNvSpPr txBox="1"/>
          <p:nvPr/>
        </p:nvSpPr>
        <p:spPr>
          <a:xfrm>
            <a:off x="620649" y="3429283"/>
            <a:ext cx="10930508" cy="244079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SQL generato:</a:t>
            </a: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Customers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Customers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Customers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Customers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Id = </a:t>
            </a:r>
            <a:r>
              <a:rPr lang="it-IT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Customers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Id = </a:t>
            </a:r>
            <a:r>
              <a:rPr lang="it-IT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Customers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Id = </a:t>
            </a:r>
            <a:r>
              <a:rPr lang="it-IT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(altre query) ...</a:t>
            </a: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Customers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86266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DA483-5A54-ED29-AE61-C8B7EFC5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CD57B806-8B7B-FFC0-279D-E1C2DB55A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3"/>
                </a:solidFill>
                <a:latin typeface="+mj-lt"/>
              </a:rPr>
              <a:t>N + 1 Query </a:t>
            </a:r>
            <a:r>
              <a:rPr lang="it-IT" dirty="0" err="1">
                <a:solidFill>
                  <a:schemeClr val="accent3"/>
                </a:solidFill>
                <a:latin typeface="+mj-lt"/>
              </a:rPr>
              <a:t>Problem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84298107-03B5-36CE-0A0C-4A459448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47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8DE4A06-9BE9-8ABA-0B9F-F593743E4425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3815921-3081-9BE3-3C39-15C531F15996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49A24DB-25AF-A67B-53DB-008AD115573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6A2DDC8-4278-BB91-37BB-615B9FDC9BFA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8FB9B56-F824-FCFB-A231-69926C50EAD4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825756C-7AB7-B692-4EC7-6F3D926A0066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776DA81-CD35-DBD0-667D-F47B1472191C}"/>
              </a:ext>
            </a:extLst>
          </p:cNvPr>
          <p:cNvSpPr txBox="1"/>
          <p:nvPr/>
        </p:nvSpPr>
        <p:spPr>
          <a:xfrm>
            <a:off x="620649" y="1664895"/>
            <a:ext cx="10930509" cy="181588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C678DD"/>
                </a:solidFill>
                <a:effectLst/>
              </a:rPr>
              <a:t>var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orders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61AFEF"/>
                </a:solidFill>
                <a:effectLst/>
              </a:rPr>
              <a:t>=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context</a:t>
            </a:r>
            <a:r>
              <a:rPr lang="it-IT" sz="16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97999B"/>
                </a:solidFill>
              </a:rPr>
              <a:t>Orders</a:t>
            </a:r>
            <a:endParaRPr lang="it-IT" sz="1600" dirty="0">
              <a:solidFill>
                <a:srgbClr val="97999B"/>
              </a:solidFill>
            </a:endParaRPr>
          </a:p>
          <a:p>
            <a:r>
              <a:rPr lang="it-IT" sz="1600" dirty="0"/>
              <a:t>		</a:t>
            </a:r>
            <a:r>
              <a:rPr lang="it-IT" sz="1600" dirty="0">
                <a:solidFill>
                  <a:srgbClr val="ABB2BF"/>
                </a:solidFill>
                <a:effectLst/>
              </a:rPr>
              <a:t>.</a:t>
            </a:r>
            <a:r>
              <a:rPr lang="it-IT" sz="1600" dirty="0">
                <a:solidFill>
                  <a:srgbClr val="61AFEF"/>
                </a:solidFill>
                <a:effectLst/>
              </a:rPr>
              <a:t>Include</a:t>
            </a:r>
            <a:r>
              <a:rPr lang="it-IT" sz="1600" dirty="0">
                <a:solidFill>
                  <a:srgbClr val="ABB2BF"/>
                </a:solidFill>
                <a:effectLst/>
              </a:rPr>
              <a:t>(</a:t>
            </a:r>
            <a:r>
              <a:rPr lang="it-IT" sz="1600" dirty="0">
                <a:solidFill>
                  <a:srgbClr val="97999B"/>
                </a:solidFill>
              </a:rPr>
              <a:t>o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61AFEF"/>
                </a:solidFill>
                <a:effectLst/>
              </a:rPr>
              <a:t>=&gt;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o</a:t>
            </a:r>
            <a:r>
              <a:rPr lang="it-IT" sz="16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97999B"/>
                </a:solidFill>
              </a:rPr>
              <a:t>Customer</a:t>
            </a:r>
            <a:r>
              <a:rPr lang="it-IT" sz="1600" dirty="0">
                <a:solidFill>
                  <a:srgbClr val="ABB2BF"/>
                </a:solidFill>
                <a:effectLst/>
              </a:rPr>
              <a:t>)</a:t>
            </a:r>
          </a:p>
          <a:p>
            <a:r>
              <a:rPr lang="it-IT" sz="1600" dirty="0">
                <a:solidFill>
                  <a:srgbClr val="ABB2BF"/>
                </a:solidFill>
              </a:rPr>
              <a:t>		</a:t>
            </a:r>
            <a:r>
              <a:rPr lang="it-IT" sz="1600" dirty="0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</a:rPr>
              <a:t>ToList</a:t>
            </a:r>
            <a:r>
              <a:rPr lang="it-IT" sz="1600" dirty="0">
                <a:solidFill>
                  <a:srgbClr val="ABB2BF"/>
                </a:solidFill>
                <a:effectLst/>
              </a:rPr>
              <a:t>();</a:t>
            </a:r>
          </a:p>
          <a:p>
            <a:r>
              <a:rPr lang="it-IT" sz="1600" dirty="0" err="1">
                <a:solidFill>
                  <a:srgbClr val="C678DD"/>
                </a:solidFill>
                <a:effectLst/>
              </a:rPr>
              <a:t>foreach</a:t>
            </a:r>
            <a:r>
              <a:rPr lang="it-IT" sz="1600" dirty="0">
                <a:solidFill>
                  <a:srgbClr val="ABB2BF"/>
                </a:solidFill>
                <a:effectLst/>
              </a:rPr>
              <a:t>(</a:t>
            </a:r>
            <a:r>
              <a:rPr lang="it-IT" sz="1600" dirty="0">
                <a:solidFill>
                  <a:srgbClr val="C678DD"/>
                </a:solidFill>
                <a:effectLst/>
              </a:rPr>
              <a:t>var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order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C678DD"/>
                </a:solidFill>
                <a:effectLst/>
              </a:rPr>
              <a:t>in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orders</a:t>
            </a:r>
            <a:r>
              <a:rPr lang="it-IT" sz="1600" dirty="0">
                <a:solidFill>
                  <a:srgbClr val="ABB2BF"/>
                </a:solidFill>
                <a:effectLst/>
              </a:rPr>
              <a:t>)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ABB2BF"/>
                </a:solidFill>
                <a:effectLst/>
              </a:rPr>
              <a:t>{</a:t>
            </a:r>
          </a:p>
          <a:p>
            <a:r>
              <a:rPr lang="it-IT" sz="1600" dirty="0">
                <a:solidFill>
                  <a:srgbClr val="ABB2BF"/>
                </a:solidFill>
              </a:rPr>
              <a:t>	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</a:rPr>
              <a:t>$"Ordine #</a:t>
            </a:r>
            <a:r>
              <a:rPr lang="it-IT" sz="1600" dirty="0">
                <a:solidFill>
                  <a:srgbClr val="ABB2BF"/>
                </a:solidFill>
                <a:effectLst/>
              </a:rPr>
              <a:t>{</a:t>
            </a:r>
            <a:r>
              <a:rPr lang="it-IT" sz="1600" dirty="0">
                <a:solidFill>
                  <a:srgbClr val="97999B"/>
                </a:solidFill>
              </a:rPr>
              <a:t>order</a:t>
            </a:r>
            <a:r>
              <a:rPr lang="it-IT" sz="1600" dirty="0"/>
              <a:t>.</a:t>
            </a:r>
            <a:r>
              <a:rPr lang="it-IT" sz="1600" dirty="0">
                <a:solidFill>
                  <a:srgbClr val="97999B"/>
                </a:solidFill>
              </a:rPr>
              <a:t>Id</a:t>
            </a:r>
            <a:r>
              <a:rPr lang="it-IT" sz="1600" dirty="0">
                <a:solidFill>
                  <a:srgbClr val="ABB2BF"/>
                </a:solidFill>
                <a:effectLst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</a:rPr>
              <a:t>);</a:t>
            </a:r>
          </a:p>
          <a:p>
            <a:r>
              <a:rPr lang="it-IT" sz="1600" dirty="0">
                <a:solidFill>
                  <a:srgbClr val="ABB2BF"/>
                </a:solidFill>
              </a:rPr>
              <a:t>	</a:t>
            </a:r>
            <a:r>
              <a:rPr lang="it-IT" sz="1600" dirty="0" err="1">
                <a:solidFill>
                  <a:srgbClr val="97999B"/>
                </a:solidFill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</a:rPr>
              <a:t>$"Cliente: </a:t>
            </a:r>
            <a:r>
              <a:rPr lang="it-IT" sz="1600" dirty="0">
                <a:solidFill>
                  <a:srgbClr val="ABB2BF"/>
                </a:solidFill>
                <a:effectLst/>
              </a:rPr>
              <a:t>{</a:t>
            </a:r>
            <a:r>
              <a:rPr lang="it-IT" sz="1600" dirty="0" err="1">
                <a:solidFill>
                  <a:srgbClr val="97999B"/>
                </a:solidFill>
              </a:rPr>
              <a:t>order.Customer.Name</a:t>
            </a:r>
            <a:r>
              <a:rPr lang="it-IT" sz="1600" dirty="0">
                <a:solidFill>
                  <a:srgbClr val="ABB2BF"/>
                </a:solidFill>
                <a:effectLst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</a:rPr>
              <a:t>);</a:t>
            </a:r>
          </a:p>
          <a:p>
            <a:r>
              <a:rPr lang="it-IT" sz="1600" dirty="0">
                <a:solidFill>
                  <a:srgbClr val="ABB2BF"/>
                </a:solidFill>
                <a:effectLst/>
              </a:rPr>
              <a:t>}</a:t>
            </a:r>
            <a:endParaRPr lang="it-IT" sz="1600" dirty="0">
              <a:latin typeface="Consolas" panose="020B0609020204030204" pitchFamily="49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069A1CB-DFE2-AFF5-D79F-781B11AC5FD3}"/>
              </a:ext>
            </a:extLst>
          </p:cNvPr>
          <p:cNvSpPr txBox="1"/>
          <p:nvPr/>
        </p:nvSpPr>
        <p:spPr>
          <a:xfrm>
            <a:off x="620649" y="3624255"/>
            <a:ext cx="10930508" cy="82496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[o]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LEFT JOIN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[Customers]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[c]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[o].[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[c].[Id]</a:t>
            </a:r>
          </a:p>
        </p:txBody>
      </p:sp>
    </p:spTree>
    <p:extLst>
      <p:ext uri="{BB962C8B-B14F-4D97-AF65-F5344CB8AC3E}">
        <p14:creationId xmlns:p14="http://schemas.microsoft.com/office/powerpoint/2010/main" val="3492734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5D158-9486-2850-69C8-DD2ED90D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3F15E04E-40F0-8158-7F51-32EE7EFD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Change</a:t>
            </a:r>
            <a:r>
              <a:rPr lang="it-IT" dirty="0"/>
              <a:t> Tracker 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D5363FAE-D066-21B9-3BF0-05EA5E90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48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30B85F7-A7C9-56EF-1352-F8377185596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4BE6917-648B-9081-80BD-CBAC88A0E378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7C08794-AD95-4AF2-1997-2C947D1FBB6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D68AB8-4471-684C-D12E-6750A849227E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49060C8-C138-C53F-5A73-5214BE0E32B2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6B70B6E-D1B5-4425-C0B1-313A476E1D5D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07CE16-EEF9-D056-A31A-0E8F17190F57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A63D3C-9208-0416-7D87-88AB5DB1F245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3ADAEE-2CF8-EEC9-7467-1BB4C059BA3D}"/>
              </a:ext>
            </a:extLst>
          </p:cNvPr>
          <p:cNvSpPr txBox="1"/>
          <p:nvPr/>
        </p:nvSpPr>
        <p:spPr>
          <a:xfrm>
            <a:off x="620649" y="1625600"/>
            <a:ext cx="10950702" cy="43558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+mj-lt"/>
              </a:rPr>
              <a:t>Change</a:t>
            </a:r>
            <a:r>
              <a:rPr lang="it-IT" dirty="0">
                <a:latin typeface="+mj-lt"/>
              </a:rPr>
              <a:t> tracker è il registratore di </a:t>
            </a:r>
            <a:r>
              <a:rPr lang="it-IT" dirty="0" err="1">
                <a:latin typeface="+mj-lt"/>
              </a:rPr>
              <a:t>Entity</a:t>
            </a:r>
            <a:r>
              <a:rPr lang="it-IT" dirty="0">
                <a:latin typeface="+mj-lt"/>
              </a:rPr>
              <a:t> Framework. Di default vengono tracciate tutte le entità caricate mantenendole in memoria fino al termine dell’esecuzione.</a:t>
            </a:r>
          </a:p>
          <a:p>
            <a:pPr algn="l"/>
            <a:endParaRPr lang="it-IT" dirty="0">
              <a:latin typeface="+mj-lt"/>
            </a:endParaRPr>
          </a:p>
          <a:p>
            <a:pPr algn="l"/>
            <a:r>
              <a:rPr lang="it-IT" dirty="0">
                <a:latin typeface="+mj-lt"/>
              </a:rPr>
              <a:t>Questo meccanismo è fondamentale ad </a:t>
            </a:r>
            <a:r>
              <a:rPr lang="it-IT" dirty="0" err="1">
                <a:latin typeface="+mj-lt"/>
              </a:rPr>
              <a:t>Entity</a:t>
            </a:r>
            <a:r>
              <a:rPr lang="it-IT" dirty="0">
                <a:latin typeface="+mj-lt"/>
              </a:rPr>
              <a:t> Framework perché di fatto è la lista delle modifiche apportate all’entità che poi dovranno, al momento del salvataggio, essere trasformate in query di update/create per aggiornare la persistenza.</a:t>
            </a:r>
          </a:p>
          <a:p>
            <a:pPr algn="l"/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Anche se fondamentale questo meccanismo </a:t>
            </a:r>
            <a:r>
              <a:rPr lang="it-IT" sz="2400" b="1" dirty="0">
                <a:latin typeface="+mj-lt"/>
              </a:rPr>
              <a:t>COSTA MOLTE RISORSE </a:t>
            </a:r>
            <a:r>
              <a:rPr lang="it-IT" dirty="0">
                <a:latin typeface="+mj-lt"/>
              </a:rPr>
              <a:t>ed è una potenziale fonte di </a:t>
            </a:r>
            <a:r>
              <a:rPr lang="it-IT" dirty="0" err="1">
                <a:latin typeface="+mj-lt"/>
              </a:rPr>
              <a:t>memory</a:t>
            </a:r>
            <a:r>
              <a:rPr lang="it-IT" dirty="0">
                <a:latin typeface="+mj-lt"/>
              </a:rPr>
              <a:t> leak, quindi deve essere usato quando strettamente necessario.</a:t>
            </a:r>
            <a:r>
              <a:rPr lang="it-IT" b="1" dirty="0">
                <a:latin typeface="+mj-lt"/>
              </a:rPr>
              <a:t> </a:t>
            </a:r>
            <a:r>
              <a:rPr lang="it-IT" dirty="0">
                <a:latin typeface="+mj-lt"/>
              </a:rPr>
              <a:t>Per farlo si può usare il metodo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AsNoTracking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  <a:r>
              <a:rPr lang="it-IT" dirty="0">
                <a:latin typeface="+mj-lt"/>
              </a:rPr>
              <a:t>che comunica al Framework l’intenzione di non </a:t>
            </a:r>
            <a:r>
              <a:rPr lang="it-IT" dirty="0" err="1">
                <a:latin typeface="+mj-lt"/>
              </a:rPr>
              <a:t>traccare</a:t>
            </a:r>
            <a:r>
              <a:rPr lang="it-IT" dirty="0">
                <a:latin typeface="+mj-lt"/>
              </a:rPr>
              <a:t> l’entità caricata.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Il tracking è fondamentale quando saranno fatte Update o Delete sulle entità, altrimenti </a:t>
            </a:r>
            <a:r>
              <a:rPr lang="it-IT" sz="2400" b="1" dirty="0">
                <a:latin typeface="+mj-lt"/>
              </a:rPr>
              <a:t>DEVE</a:t>
            </a:r>
            <a:r>
              <a:rPr lang="it-IT" dirty="0">
                <a:latin typeface="+mj-lt"/>
              </a:rPr>
              <a:t> essere disabilitato. Le query Select() hanno già </a:t>
            </a:r>
            <a:r>
              <a:rPr lang="it-IT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AsNoTracking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it-IT" dirty="0">
                <a:latin typeface="+mj-lt"/>
              </a:rPr>
              <a:t> impostato di </a:t>
            </a:r>
            <a:r>
              <a:rPr lang="it-IT" dirty="0" err="1">
                <a:latin typeface="+mj-lt"/>
              </a:rPr>
              <a:t>dafault</a:t>
            </a:r>
            <a:r>
              <a:rPr lang="it-IT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2984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783B-6FC1-4473-8ED0-45C9E63F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EAE40550-01EF-BBEB-EFFD-7E11B76C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Change</a:t>
            </a:r>
            <a:r>
              <a:rPr lang="it-IT" dirty="0"/>
              <a:t> Tracker 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20E90458-26CD-03FC-CF94-410B3A5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49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642A269-92E2-2622-6551-E9AE8A8188E1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8502907-2AD6-31B3-6C68-62DA2F1C93C1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48C8CFD-0627-947D-B8D1-2115FC69FABF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13CBCCB-F6FE-99BF-15BF-E68D84C11FC2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5018BA2-2261-027F-871E-12883D1140F2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9CDE15-2A34-C857-79A2-9EBA27271D5C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9589A4-8AB9-1610-DBA5-6421318A00C0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9C6E8B-3443-D886-8FC4-E4DD2C1F67C1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EAE18B-53A1-36B6-4EA7-214AC1A154AB}"/>
              </a:ext>
            </a:extLst>
          </p:cNvPr>
          <p:cNvSpPr txBox="1"/>
          <p:nvPr/>
        </p:nvSpPr>
        <p:spPr>
          <a:xfrm>
            <a:off x="620649" y="1598723"/>
            <a:ext cx="5059715" cy="43558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Quando </a:t>
            </a:r>
            <a:r>
              <a:rPr lang="it-IT" b="1" dirty="0">
                <a:solidFill>
                  <a:srgbClr val="00B050"/>
                </a:solidFill>
                <a:latin typeface="+mj-lt"/>
              </a:rPr>
              <a:t>SI</a:t>
            </a:r>
            <a:r>
              <a:rPr lang="it-IT" dirty="0">
                <a:latin typeface="+mj-lt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Update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Delete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In generale quando devo fare </a:t>
            </a:r>
            <a:r>
              <a:rPr lang="it-IT" dirty="0" err="1">
                <a:latin typeface="Consolas" panose="020B0609020204030204" pitchFamily="49" charset="0"/>
              </a:rPr>
              <a:t>SaveChanges</a:t>
            </a:r>
            <a:r>
              <a:rPr lang="it-IT" dirty="0">
                <a:latin typeface="Consolas" panose="020B0609020204030204" pitchFamily="49" charset="0"/>
              </a:rPr>
              <a:t>()</a:t>
            </a:r>
          </a:p>
          <a:p>
            <a:pPr algn="l"/>
            <a:endParaRPr lang="it-IT" dirty="0">
              <a:latin typeface="+mj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95162E9-5FF8-447F-073F-FE48D423A94C}"/>
              </a:ext>
            </a:extLst>
          </p:cNvPr>
          <p:cNvSpPr txBox="1"/>
          <p:nvPr/>
        </p:nvSpPr>
        <p:spPr>
          <a:xfrm>
            <a:off x="6699261" y="1598723"/>
            <a:ext cx="5059715" cy="43558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Quando </a:t>
            </a:r>
            <a:r>
              <a:rPr lang="it-IT" b="1" dirty="0">
                <a:solidFill>
                  <a:srgbClr val="C00000"/>
                </a:solidFill>
                <a:latin typeface="+mj-lt"/>
              </a:rPr>
              <a:t>NO</a:t>
            </a:r>
            <a:r>
              <a:rPr lang="it-IT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API GET (liste, dettagli)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Report e statistiche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Ricerche e filtri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Export dati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generale qualsiasi </a:t>
            </a:r>
            <a:r>
              <a:rPr lang="it-IT" dirty="0" err="1"/>
              <a:t>read-only</a:t>
            </a:r>
            <a:r>
              <a:rPr lang="it-IT" dirty="0"/>
              <a:t> 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982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8B02C8-E9DD-FEB7-83F7-AFA304EA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123"/>
            <a:ext cx="4530852" cy="759853"/>
          </a:xfrm>
        </p:spPr>
        <p:txBody>
          <a:bodyPr/>
          <a:lstStyle/>
          <a:p>
            <a:r>
              <a:rPr lang="it-IT" sz="4000" dirty="0" err="1"/>
              <a:t>Entity</a:t>
            </a:r>
            <a:r>
              <a:rPr lang="it-IT" sz="4000" dirty="0"/>
              <a:t> Framework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82C3BE-9936-E301-AF99-F4C3455EAD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101309"/>
            <a:ext cx="10319004" cy="25562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ORM (Object-Relation Mapper)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Permette di lavorare con il database usando oggetti C# invece di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Traduce il mondo degli oggetti e il mondo relazionale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Gestisce automaticamente la connessione al database, query e tracking delle modifiche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F108BF-C237-D2B8-56C9-F98393A32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EC3661-29EF-7548-2983-ACF25C3A52BC}"/>
              </a:ext>
            </a:extLst>
          </p:cNvPr>
          <p:cNvSpPr txBox="1"/>
          <p:nvPr/>
        </p:nvSpPr>
        <p:spPr>
          <a:xfrm>
            <a:off x="905256" y="3931920"/>
            <a:ext cx="10149840" cy="233172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FFECEF-6242-3161-2C8B-0805895BE14F}"/>
              </a:ext>
            </a:extLst>
          </p:cNvPr>
          <p:cNvSpPr txBox="1"/>
          <p:nvPr/>
        </p:nvSpPr>
        <p:spPr>
          <a:xfrm>
            <a:off x="571500" y="3657601"/>
            <a:ext cx="10715244" cy="2478023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2DF58A-8D94-0B62-497F-6FE0BD089833}"/>
              </a:ext>
            </a:extLst>
          </p:cNvPr>
          <p:cNvSpPr txBox="1"/>
          <p:nvPr/>
        </p:nvSpPr>
        <p:spPr>
          <a:xfrm>
            <a:off x="571500" y="3657601"/>
            <a:ext cx="11257788" cy="258532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Senza EF</a:t>
            </a:r>
            <a:endParaRPr lang="it-IT" dirty="0"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SqlConnection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connectionString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SqlCommand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"SELECT * FROM Products WHERE Price &gt; @price"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Parameters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AddWithValue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"@price"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reader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ExecuteReader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it-IT" i="1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Con EF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expensiveProducts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62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0A67-EDD3-4C52-7A3B-B1528BEBA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392F77CB-AC0C-AD13-6086-780BAF67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CRUD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77D95464-85E6-6E79-01BE-C75EDA9A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50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22373A6-B245-C428-9A04-700A41B87165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452437B-D7B6-E855-6F0B-5DC6FB038B2A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826D32C-E1DB-48EE-2812-E0E56B39A2F9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8994E8-5498-136E-719D-DB44E8160E29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80C0B61-B3DA-56E6-0E54-13488A2E3072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F67EFDE-20EB-5760-7A8F-5766976FF202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C328AF7-A615-B5C5-C6D2-474258313CAF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BD163C-E134-1527-44C3-B67BBDDC098B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FA2F98-2CC6-3107-8642-A54069061ACA}"/>
              </a:ext>
            </a:extLst>
          </p:cNvPr>
          <p:cNvSpPr txBox="1"/>
          <p:nvPr/>
        </p:nvSpPr>
        <p:spPr>
          <a:xfrm>
            <a:off x="657503" y="1292854"/>
            <a:ext cx="11043872" cy="494894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+mj-lt"/>
              </a:rPr>
              <a:t>Entity</a:t>
            </a:r>
            <a:r>
              <a:rPr lang="it-IT" dirty="0">
                <a:latin typeface="+mj-lt"/>
              </a:rPr>
              <a:t> Framework è estremamente utilizzato quando è necessario gestire operazioni CRUD: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CREATE: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onsolas" panose="020B0609020204030204" pitchFamily="49" charset="0"/>
              </a:rPr>
              <a:t>Add</a:t>
            </a:r>
            <a:r>
              <a:rPr lang="it-IT" dirty="0">
                <a:latin typeface="Consolas" panose="020B0609020204030204" pitchFamily="49" charset="0"/>
              </a:rPr>
              <a:t>(), </a:t>
            </a:r>
            <a:r>
              <a:rPr lang="it-IT" dirty="0" err="1">
                <a:latin typeface="Consolas" panose="020B0609020204030204" pitchFamily="49" charset="0"/>
              </a:rPr>
              <a:t>AddRange</a:t>
            </a:r>
            <a:r>
              <a:rPr lang="it-IT" dirty="0">
                <a:latin typeface="Consolas" panose="020B0609020204030204" pitchFamily="49" charset="0"/>
              </a:rPr>
              <a:t>()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Gestisce relazioni di oggetti complessi automaticamente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READ: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onsolas" panose="020B0609020204030204" pitchFamily="49" charset="0"/>
              </a:rPr>
              <a:t>Find</a:t>
            </a:r>
            <a:r>
              <a:rPr lang="it-IT" dirty="0">
                <a:latin typeface="Consolas" panose="020B0609020204030204" pitchFamily="49" charset="0"/>
              </a:rPr>
              <a:t>(), First(), </a:t>
            </a:r>
            <a:r>
              <a:rPr lang="it-IT" dirty="0" err="1">
                <a:latin typeface="Consolas" panose="020B0609020204030204" pitchFamily="49" charset="0"/>
              </a:rPr>
              <a:t>Where</a:t>
            </a:r>
            <a:r>
              <a:rPr lang="it-IT" dirty="0">
                <a:latin typeface="Consolas" panose="020B0609020204030204" pitchFamily="49" charset="0"/>
              </a:rPr>
              <a:t>(), Include()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onsolas" panose="020B0609020204030204" pitchFamily="49" charset="0"/>
              </a:rPr>
              <a:t>AsNoTracking</a:t>
            </a:r>
            <a:r>
              <a:rPr lang="it-IT" dirty="0">
                <a:latin typeface="Consolas" panose="020B0609020204030204" pitchFamily="49" charset="0"/>
              </a:rPr>
              <a:t>() </a:t>
            </a:r>
            <a:r>
              <a:rPr lang="it-IT" dirty="0">
                <a:latin typeface="+mj-lt"/>
              </a:rPr>
              <a:t>per aumentare le performance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UPDATE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Tracking delle entità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Update()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DELETE: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onsolas" panose="020B0609020204030204" pitchFamily="49" charset="0"/>
              </a:rPr>
              <a:t>Remove</a:t>
            </a:r>
            <a:r>
              <a:rPr lang="it-IT" dirty="0">
                <a:latin typeface="Consolas" panose="020B0609020204030204" pitchFamily="49" charset="0"/>
              </a:rPr>
              <a:t>(), </a:t>
            </a:r>
            <a:r>
              <a:rPr lang="it-IT" dirty="0" err="1">
                <a:latin typeface="Consolas" panose="020B0609020204030204" pitchFamily="49" charset="0"/>
              </a:rPr>
              <a:t>RemoveRange</a:t>
            </a:r>
            <a:r>
              <a:rPr lang="it-IT" dirty="0">
                <a:latin typeface="Consolas" panose="020B0609020204030204" pitchFamily="49" charset="0"/>
              </a:rPr>
              <a:t>()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+mj-lt"/>
              </a:rPr>
              <a:t>Cascade</a:t>
            </a:r>
            <a:r>
              <a:rPr lang="it-IT" dirty="0">
                <a:latin typeface="+mj-lt"/>
              </a:rPr>
              <a:t> delete</a:t>
            </a:r>
          </a:p>
        </p:txBody>
      </p:sp>
    </p:spTree>
    <p:extLst>
      <p:ext uri="{BB962C8B-B14F-4D97-AF65-F5344CB8AC3E}">
        <p14:creationId xmlns:p14="http://schemas.microsoft.com/office/powerpoint/2010/main" val="1285561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D8A12-E07B-98F9-66E0-4670C7EB9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547820E2-00AF-79EE-3112-B63B022E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CREATE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B4BF4E5A-7624-7FB1-2B35-0E9AE926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51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14F5D55-45B0-05AF-63FD-AF41336F8E1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B2895C5-C488-8C40-BE6C-9B243C9670E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268D9D1-1746-C33F-A6CC-C208CFF44A03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9C8D5AB-146E-2D07-7049-F3DDB2F7249B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49CB1BA-EAFF-4E8B-D669-57E07E91C3E4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86079B6-9F7D-BEF4-454E-DBCA0C6DAFD9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82EA58-FB05-8684-FAE2-3E2A5394588F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B606B0-362C-7BBA-3826-C79334705DD7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B81782-4A51-40C6-0041-BBA15F76DFB2}"/>
              </a:ext>
            </a:extLst>
          </p:cNvPr>
          <p:cNvSpPr txBox="1"/>
          <p:nvPr/>
        </p:nvSpPr>
        <p:spPr>
          <a:xfrm>
            <a:off x="657503" y="1369240"/>
            <a:ext cx="11043872" cy="494894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Dato un </a:t>
            </a:r>
            <a:r>
              <a:rPr lang="it-IT" dirty="0" err="1">
                <a:latin typeface="+mj-lt"/>
              </a:rPr>
              <a:t>DbSet</a:t>
            </a:r>
            <a:r>
              <a:rPr lang="it-IT" dirty="0">
                <a:latin typeface="+mj-lt"/>
              </a:rPr>
              <a:t>(), con il metodo </a:t>
            </a:r>
            <a:r>
              <a:rPr lang="it-IT" dirty="0" err="1">
                <a:latin typeface="+mj-lt"/>
              </a:rPr>
              <a:t>Add</a:t>
            </a:r>
            <a:r>
              <a:rPr lang="it-IT" dirty="0">
                <a:latin typeface="+mj-lt"/>
              </a:rPr>
              <a:t>()/</a:t>
            </a:r>
            <a:r>
              <a:rPr lang="it-IT" dirty="0" err="1">
                <a:latin typeface="+mj-lt"/>
              </a:rPr>
              <a:t>AddRange</a:t>
            </a:r>
            <a:r>
              <a:rPr lang="it-IT" dirty="0">
                <a:latin typeface="+mj-lt"/>
              </a:rPr>
              <a:t>() è possibile aggiungere entità ad una tabella. Per rendere le modifiche persistenti bisogna invocare il metodo </a:t>
            </a:r>
            <a:r>
              <a:rPr lang="it-IT" dirty="0" err="1">
                <a:latin typeface="+mj-lt"/>
              </a:rPr>
              <a:t>SaveChanges</a:t>
            </a:r>
            <a:r>
              <a:rPr lang="it-IT" dirty="0">
                <a:latin typeface="+mj-lt"/>
              </a:rPr>
              <a:t>() del </a:t>
            </a:r>
            <a:r>
              <a:rPr lang="it-IT" dirty="0" err="1">
                <a:latin typeface="+mj-lt"/>
              </a:rPr>
              <a:t>DbContext</a:t>
            </a:r>
            <a:r>
              <a:rPr lang="it-IT" dirty="0">
                <a:latin typeface="+mj-lt"/>
              </a:rPr>
              <a:t>. Anche in questo caso però si nasconde qualche insidia.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2EC20E-1D40-99D3-E332-31019DB75F8A}"/>
              </a:ext>
            </a:extLst>
          </p:cNvPr>
          <p:cNvSpPr txBox="1"/>
          <p:nvPr/>
        </p:nvSpPr>
        <p:spPr>
          <a:xfrm>
            <a:off x="661948" y="2899225"/>
            <a:ext cx="4117697" cy="188897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$"Product {i}"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Price = i *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context.Products.Add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(product);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FB46B0-E7EE-3DCF-43FD-0A7A28195649}"/>
              </a:ext>
            </a:extLst>
          </p:cNvPr>
          <p:cNvSpPr txBox="1"/>
          <p:nvPr/>
        </p:nvSpPr>
        <p:spPr>
          <a:xfrm>
            <a:off x="5642229" y="2302486"/>
            <a:ext cx="6096000" cy="3863878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ITERAZIONE 1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0'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RETURNING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ITERAZIONE 2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1'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RETURNING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ITERAZIONE 3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2'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RETURNING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... ripetuto 1000 volte!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65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DD1B-6B21-086A-C02F-0BB6B78A4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341FE5DA-2723-1371-31D8-EF2F5705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CREATE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21E70C97-9C99-AD37-CB3F-484FDC2E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52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E32E8D4-ECEB-689D-885B-1ECEAE59A5CC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68080E1-96FC-A856-4B90-674A2A7F1C1A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3834A4B-F078-128C-4166-68AF3D182CD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4DC7382-9C27-06D1-82CC-2DD7E2E8DB28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F8D1EFF-6B19-8B4D-46D8-0605271FBE5B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0561E3D-7495-53C2-33B6-D5FCE34D4C98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7E639A-4846-D847-C3A1-32772206E0AF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BBB0A9-38EB-2B10-A3AF-9DEAED8AC9DC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8D0340-96B7-A4E8-9F6E-210DB944CB8E}"/>
              </a:ext>
            </a:extLst>
          </p:cNvPr>
          <p:cNvSpPr txBox="1"/>
          <p:nvPr/>
        </p:nvSpPr>
        <p:spPr>
          <a:xfrm>
            <a:off x="661948" y="1369240"/>
            <a:ext cx="11043872" cy="494894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Dato un </a:t>
            </a:r>
            <a:r>
              <a:rPr lang="it-IT" dirty="0" err="1">
                <a:latin typeface="+mj-lt"/>
              </a:rPr>
              <a:t>DbSet</a:t>
            </a:r>
            <a:r>
              <a:rPr lang="it-IT" dirty="0">
                <a:latin typeface="+mj-lt"/>
              </a:rPr>
              <a:t>(), con il metodo </a:t>
            </a:r>
            <a:r>
              <a:rPr lang="it-IT" dirty="0" err="1">
                <a:latin typeface="+mj-lt"/>
              </a:rPr>
              <a:t>Add</a:t>
            </a:r>
            <a:r>
              <a:rPr lang="it-IT" dirty="0">
                <a:latin typeface="+mj-lt"/>
              </a:rPr>
              <a:t>()/</a:t>
            </a:r>
            <a:r>
              <a:rPr lang="it-IT" dirty="0" err="1">
                <a:latin typeface="+mj-lt"/>
              </a:rPr>
              <a:t>AddRange</a:t>
            </a:r>
            <a:r>
              <a:rPr lang="it-IT" dirty="0">
                <a:latin typeface="+mj-lt"/>
              </a:rPr>
              <a:t>() è possibile aggiungere entità ad una tabella. Per rendere le modifiche persistenti bisogna invocare il metodo </a:t>
            </a:r>
            <a:r>
              <a:rPr lang="it-IT" dirty="0" err="1">
                <a:latin typeface="+mj-lt"/>
              </a:rPr>
              <a:t>SaveChanges</a:t>
            </a:r>
            <a:r>
              <a:rPr lang="it-IT" dirty="0">
                <a:latin typeface="+mj-lt"/>
              </a:rPr>
              <a:t>() del </a:t>
            </a:r>
            <a:r>
              <a:rPr lang="it-IT" dirty="0" err="1">
                <a:latin typeface="+mj-lt"/>
              </a:rPr>
              <a:t>DbContext</a:t>
            </a:r>
            <a:r>
              <a:rPr lang="it-IT" dirty="0">
                <a:latin typeface="+mj-lt"/>
              </a:rPr>
              <a:t>. Anche in questo caso però si nasconde qualche insidia.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1763DD-C77D-B4F2-5AE3-651B7A16E4C7}"/>
              </a:ext>
            </a:extLst>
          </p:cNvPr>
          <p:cNvSpPr txBox="1"/>
          <p:nvPr/>
        </p:nvSpPr>
        <p:spPr>
          <a:xfrm>
            <a:off x="661948" y="2899225"/>
            <a:ext cx="4117697" cy="188897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it-IT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it-IT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$"Product {i}"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Price = i * </a:t>
            </a:r>
            <a:r>
              <a:rPr lang="it-IT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context.Products.Add(product);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context.SaveChanges();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5A1FEE-9EC6-395A-6B4C-37685FFC1154}"/>
              </a:ext>
            </a:extLst>
          </p:cNvPr>
          <p:cNvSpPr txBox="1"/>
          <p:nvPr/>
        </p:nvSpPr>
        <p:spPr>
          <a:xfrm>
            <a:off x="5686743" y="2643410"/>
            <a:ext cx="6096000" cy="260712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0'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1'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2'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3'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... tutti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1000 record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999'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RETURNING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4382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5DA0-64EC-FB0B-6816-403C9FC14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4F0AE9F8-D8DB-80A2-24C8-37FB3559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READ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1AC4BC-7E84-162C-8857-B47BA47026FF}"/>
              </a:ext>
            </a:extLst>
          </p:cNvPr>
          <p:cNvSpPr txBox="1"/>
          <p:nvPr/>
        </p:nvSpPr>
        <p:spPr>
          <a:xfrm>
            <a:off x="537209" y="1478655"/>
            <a:ext cx="11386935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 offre diversi metodi per recuperare dati dal database. Ogni metodo ha comportamenti e use case specifici.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49DC6B-353B-2854-12B7-6D53F76D6AF5}"/>
              </a:ext>
            </a:extLst>
          </p:cNvPr>
          <p:cNvSpPr txBox="1"/>
          <p:nvPr/>
        </p:nvSpPr>
        <p:spPr>
          <a:xfrm>
            <a:off x="537207" y="2124986"/>
            <a:ext cx="11013947" cy="404341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context.Products.Find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Controlla prima il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Tracker</a:t>
            </a:r>
            <a:r>
              <a:rPr lang="it-IT" sz="1400" dirty="0">
                <a:solidFill>
                  <a:srgbClr val="6A9955"/>
                </a:solidFill>
                <a:latin typeface="Consolas" panose="020B0609020204030204" pitchFamily="49" charset="0"/>
              </a:rPr>
              <a:t> se per caso l’entità è già caricata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poi il DB che potrebbe non essere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aggioranto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Ritorna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non trovato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.First(p =&gt;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p.Price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First() →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non trova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→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non trova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.Single(p =&gt;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 X"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Single() →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0 o &gt;1 risultati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SingleOrDefault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→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&gt;1 risultati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products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p.CategoryId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Ritorna una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(può essere vuota)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00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46B6F-636E-2FC1-F91E-756B14F04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F9DE069A-D84D-BA2A-5FB1-7EFA9725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READ – Proiezione con Select()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2B4498-2843-1F2B-B164-6BE3831FF975}"/>
              </a:ext>
            </a:extLst>
          </p:cNvPr>
          <p:cNvSpPr txBox="1"/>
          <p:nvPr/>
        </p:nvSpPr>
        <p:spPr>
          <a:xfrm>
            <a:off x="537209" y="1478655"/>
            <a:ext cx="11386935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/>
              <a:t>Select() permette di caricare solo i dati necessari invece dell'intera entità, migliorando performance e riducendo il traffico di rete.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DBB63B-EAE7-4555-394F-3F5F5F24B7DB}"/>
              </a:ext>
            </a:extLst>
          </p:cNvPr>
          <p:cNvSpPr txBox="1"/>
          <p:nvPr/>
        </p:nvSpPr>
        <p:spPr>
          <a:xfrm>
            <a:off x="611098" y="2392476"/>
            <a:ext cx="5484902" cy="170944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products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p.CategoryId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.Select(p =&gt;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p.Price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F6752B-A16C-E9F9-6972-56824DB56E66}"/>
              </a:ext>
            </a:extLst>
          </p:cNvPr>
          <p:cNvSpPr txBox="1"/>
          <p:nvPr/>
        </p:nvSpPr>
        <p:spPr>
          <a:xfrm>
            <a:off x="6354618" y="2924480"/>
            <a:ext cx="5015346" cy="64543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CategoryId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5528EB-5E6A-F55A-BEBB-A838AA6B94D4}"/>
              </a:ext>
            </a:extLst>
          </p:cNvPr>
          <p:cNvSpPr txBox="1"/>
          <p:nvPr/>
        </p:nvSpPr>
        <p:spPr>
          <a:xfrm>
            <a:off x="611098" y="4369407"/>
            <a:ext cx="10067637" cy="110290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Usare bene Select() caricando solamente le colonne necessarie è un altro potentissimo ausilio all’aumento delle performance</a:t>
            </a:r>
          </a:p>
        </p:txBody>
      </p:sp>
    </p:spTree>
    <p:extLst>
      <p:ext uri="{BB962C8B-B14F-4D97-AF65-F5344CB8AC3E}">
        <p14:creationId xmlns:p14="http://schemas.microsoft.com/office/powerpoint/2010/main" val="3467220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3B4FD-A2E2-374C-E08F-E817FA61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38FBB391-CFCC-4A15-07FA-760C7E3C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UPDATE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67E2152C-2FBF-F1A0-16C1-2A2086F1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55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04D84A9-4D02-A926-3470-966DA85ABC7E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B381715-DB4D-9111-EA2B-92B6E9724BF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B66CF54-06FE-8290-072A-8D96B2F0FA9F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F5B340F-0E5B-8A96-4DAE-0CB0F6F97DDB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3BA2967-E21D-F4DF-ECD2-5A2A6CBCA833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7276DE1-71D8-96C9-7FAC-63D10BFD72AE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5C06CA2-C7E0-4329-7979-887C9DF1B441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41DD30-C421-7003-A68B-F968D20B4604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87EF33-69C9-DAA0-1CFD-4B3D52F132B9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218BFD-F4A9-9AF4-F2CA-BB8A78649CF9}"/>
              </a:ext>
            </a:extLst>
          </p:cNvPr>
          <p:cNvSpPr txBox="1"/>
          <p:nvPr/>
        </p:nvSpPr>
        <p:spPr>
          <a:xfrm>
            <a:off x="609497" y="1529718"/>
            <a:ext cx="1109187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 traccia automaticamente le modifiche alle entità caricate. Al momento del </a:t>
            </a:r>
            <a:r>
              <a:rPr lang="it-IT" dirty="0" err="1"/>
              <a:t>SaveChanges</a:t>
            </a:r>
            <a:r>
              <a:rPr lang="it-IT" dirty="0"/>
              <a:t>() genera automaticamente le query di UPDATE solo per le proprietà modificate.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D5E73A-33C2-FD79-B6A8-37923C1B6DC6}"/>
              </a:ext>
            </a:extLst>
          </p:cNvPr>
          <p:cNvSpPr txBox="1"/>
          <p:nvPr/>
        </p:nvSpPr>
        <p:spPr>
          <a:xfrm>
            <a:off x="609496" y="2268927"/>
            <a:ext cx="11176103" cy="1722651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Carica l'entità con tracking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context.Products.First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product.Price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199.99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product.Stock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Salva - EF genera UPDATE solo per le colonne modificate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841155D-7589-3211-BFED-D642E1D0D702}"/>
              </a:ext>
            </a:extLst>
          </p:cNvPr>
          <p:cNvSpPr txBox="1"/>
          <p:nvPr/>
        </p:nvSpPr>
        <p:spPr>
          <a:xfrm>
            <a:off x="587248" y="4140792"/>
            <a:ext cx="11176103" cy="856081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"Stock"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22209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66D58-5F3A-D7F1-317A-B234661C3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804C7BF5-248A-1B76-B650-0843D02E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UPDATE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36689BD4-5E8D-D296-C21F-5D07F614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56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80FF64E-2314-CCFE-0DCD-B80F8CEA27FD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0CF93A9-039A-9FDF-33C9-EAFB261D7758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44DCF30-09D4-04CF-3A40-3A9B0DB4BD3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4C21EB0-3393-7B9A-DA0A-29B359501208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E1CC090-BF85-A192-DD73-FF28C7874E52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6D60CE7-6E04-758D-E929-2BAC6396D6F5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46AD35-38BF-FC2F-1BFB-4EAECE79AC20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ED41E1-B061-5594-68E9-02C6F5A9D3A4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3FBA4B-B9B0-BF69-D5B5-331BEC4A7E17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32A670-7C94-F1C9-89ED-555B0E6E6827}"/>
              </a:ext>
            </a:extLst>
          </p:cNvPr>
          <p:cNvSpPr txBox="1"/>
          <p:nvPr/>
        </p:nvSpPr>
        <p:spPr>
          <a:xfrm>
            <a:off x="609497" y="1529718"/>
            <a:ext cx="1109187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 espone anche un metodo Update specifico, che come risultato finale porta all’aggiornamento dell’entità anche se crea una query di update con tutte le colonne, anche non modificate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1E9EF2-3EC5-9579-52D9-0DA224641C1D}"/>
              </a:ext>
            </a:extLst>
          </p:cNvPr>
          <p:cNvSpPr txBox="1"/>
          <p:nvPr/>
        </p:nvSpPr>
        <p:spPr>
          <a:xfrm>
            <a:off x="609496" y="2268927"/>
            <a:ext cx="11176103" cy="244079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Name =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"Nuovo nome"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Price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199.99m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"Nuova descrizione"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Stock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... tutte le altre proprietà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context.Products.Update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(product);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6229DC-EA0A-323F-8085-A83712D43E2E}"/>
              </a:ext>
            </a:extLst>
          </p:cNvPr>
          <p:cNvSpPr txBox="1"/>
          <p:nvPr/>
        </p:nvSpPr>
        <p:spPr>
          <a:xfrm>
            <a:off x="609495" y="4802601"/>
            <a:ext cx="11176103" cy="154311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'Nuovo nome'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'Nuova descrizione'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"Stock"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CategoryId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... TUTTE le colonne!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64192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ADF4-BEB3-6C8F-DE41-3B543BB2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7C4B986C-8C60-D9BA-A149-ED821202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UPDATE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716C015E-3A44-35B8-A02B-EBF1DD9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57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F87CF74-EBDB-A02A-78B3-A31D80FBC2A1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F4ACAB9-B74E-484F-FFD9-F652D419E2D1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5522EB6-CA6C-94C8-9822-305C1D8BCDB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042F479-CDFC-7B3E-57D3-236E721CD518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46CEC90-2070-6C07-DA3E-B78C2CA0535A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6EBB5D-438C-BD4D-E82B-54809BD3E9D4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621125-E492-58E4-BCE5-782259734B89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26C66B-0E3B-56CE-AF06-FCCE15D59698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847010-A74E-56B2-C2DA-BB63689B79AE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EADE31-1001-6F47-3B83-3AE2F497880C}"/>
              </a:ext>
            </a:extLst>
          </p:cNvPr>
          <p:cNvSpPr txBox="1"/>
          <p:nvPr/>
        </p:nvSpPr>
        <p:spPr>
          <a:xfrm>
            <a:off x="1958120" y="2513005"/>
            <a:ext cx="8044873" cy="173015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4400" b="1" u="sng" dirty="0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Anche in questo caso MAI </a:t>
            </a:r>
            <a:r>
              <a:rPr lang="it-IT" sz="4400" b="1" u="sng" dirty="0" err="1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SaveChanges</a:t>
            </a:r>
            <a:r>
              <a:rPr lang="it-IT" sz="4400" b="1" u="sng" dirty="0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() dentro un loop !!!</a:t>
            </a:r>
          </a:p>
        </p:txBody>
      </p:sp>
    </p:spTree>
    <p:extLst>
      <p:ext uri="{BB962C8B-B14F-4D97-AF65-F5344CB8AC3E}">
        <p14:creationId xmlns:p14="http://schemas.microsoft.com/office/powerpoint/2010/main" val="3664974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4278-2E5B-A6DC-1801-B7076211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DD6C2571-202A-ABB2-D827-48AA8B02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UPDATE - </a:t>
            </a:r>
            <a:r>
              <a:rPr lang="it-IT" dirty="0" err="1"/>
              <a:t>ExecuteUpdate</a:t>
            </a:r>
            <a:r>
              <a:rPr lang="it-IT" dirty="0"/>
              <a:t>() EF7+ 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10D54F87-2AB0-4AB5-EC21-9CA82AD7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58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DB69FF5-DCD9-89D6-4F7A-82DF1168171E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76BAA42-E6C4-B1D5-AC54-BD9C2BBD47E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79566D-28D6-3C99-2B18-B8BBA582DA7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9981ECA-EC25-7B0A-2F17-5949DB98CD33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846C451-FB59-3295-CB28-8483985D66E6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CBF5D4E-ACAE-EF14-DF16-D52E95871A40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EAC972-71AE-CF6D-57D4-7E65BBF11C09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522309-4B31-C359-0980-846CC5C0F1F5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23D97A-9931-259A-6542-F159E3F1E475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6105D5-1757-CD07-781F-835252868C68}"/>
              </a:ext>
            </a:extLst>
          </p:cNvPr>
          <p:cNvSpPr txBox="1"/>
          <p:nvPr/>
        </p:nvSpPr>
        <p:spPr>
          <a:xfrm>
            <a:off x="609497" y="1529718"/>
            <a:ext cx="11091878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/>
              <a:t>Da EF Core 7 è disponibile </a:t>
            </a:r>
            <a:r>
              <a:rPr lang="it-IT" dirty="0" err="1"/>
              <a:t>ExecuteUpdate</a:t>
            </a:r>
            <a:r>
              <a:rPr lang="it-IT" dirty="0"/>
              <a:t>() che permette di fare update massivi direttamente sul database senza caricare le entità in memoria.</a:t>
            </a:r>
          </a:p>
          <a:p>
            <a:r>
              <a:rPr lang="it-IT" dirty="0"/>
              <a:t>Questa di fatto è una ottimizzazione per le query di aggiornamento massive su milioni di record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3C73CB-72C3-0704-31DE-9A472CCD1CA3}"/>
              </a:ext>
            </a:extLst>
          </p:cNvPr>
          <p:cNvSpPr txBox="1"/>
          <p:nvPr/>
        </p:nvSpPr>
        <p:spPr>
          <a:xfrm>
            <a:off x="657504" y="2968861"/>
            <a:ext cx="11176103" cy="118404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Aumenta il prezzo del 10% per tutti i prodotti di una categoria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p.CategoryId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ExecuteUpdate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setters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setters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p.Price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p.Price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p.UpdatedAt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DateTime.UtcNow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AEA2352-B15C-003A-47C1-161E6C5F58E4}"/>
              </a:ext>
            </a:extLst>
          </p:cNvPr>
          <p:cNvSpPr txBox="1"/>
          <p:nvPr/>
        </p:nvSpPr>
        <p:spPr>
          <a:xfrm>
            <a:off x="657503" y="4291466"/>
            <a:ext cx="11176103" cy="82496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UpdatedAt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'2025-11-08 10:30:00'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CategoryId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25955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54E4-4943-EF0C-89CF-629BDB4A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CAB8BF03-9B45-9756-0BC7-6FB96AD8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DELETE	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1261A0CB-C839-1F62-D592-53D94942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59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E383DD6-2944-03B1-60BC-52AA5AEA116C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5501D5B-0D25-EF8E-C4EB-F918245E13D5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70291CD-9AB0-EEA6-3583-34FEF7DE458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641EE1D-D56A-76C8-A40A-A2B24094C9A6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92D6595-754E-A5BC-1792-65E71A3A953A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B3284D6-D477-7105-A668-FE568317BD5C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87DB1-5CB6-8991-A711-D5DBA3E82EAD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3B3421-F438-D94E-2E3B-9358775410FF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8D7D66-4F77-4D5D-F70B-66E959344A09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FCDE3C-FD78-979A-1D4E-1A5B513F09C6}"/>
              </a:ext>
            </a:extLst>
          </p:cNvPr>
          <p:cNvSpPr txBox="1"/>
          <p:nvPr/>
        </p:nvSpPr>
        <p:spPr>
          <a:xfrm>
            <a:off x="609497" y="1529718"/>
            <a:ext cx="1109187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/>
              <a:t>Per eliminare un'entità, usa </a:t>
            </a:r>
            <a:r>
              <a:rPr lang="it-IT" dirty="0" err="1"/>
              <a:t>Remove</a:t>
            </a:r>
            <a:r>
              <a:rPr lang="it-IT" dirty="0"/>
              <a:t>() o </a:t>
            </a:r>
            <a:r>
              <a:rPr lang="it-IT" dirty="0" err="1"/>
              <a:t>RemoveRange</a:t>
            </a:r>
            <a:r>
              <a:rPr lang="it-IT" dirty="0"/>
              <a:t>(). Come per l'update, l'entità deve essere tracciata o esplicitamente </a:t>
            </a:r>
            <a:r>
              <a:rPr lang="it-IT" dirty="0" err="1"/>
              <a:t>attached</a:t>
            </a:r>
            <a:r>
              <a:rPr lang="it-IT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2DAED7-5329-9E21-E569-1F109D937007}"/>
              </a:ext>
            </a:extLst>
          </p:cNvPr>
          <p:cNvSpPr txBox="1"/>
          <p:nvPr/>
        </p:nvSpPr>
        <p:spPr>
          <a:xfrm>
            <a:off x="657504" y="2379338"/>
            <a:ext cx="11176103" cy="64543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context.Products.First(p =&gt; p.Id == </a:t>
            </a:r>
            <a:r>
              <a:rPr lang="it-IT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context.Products.Remove(product);</a:t>
            </a:r>
          </a:p>
          <a:p>
            <a:pPr>
              <a:lnSpc>
                <a:spcPts val="1425"/>
              </a:lnSpc>
              <a:buNone/>
            </a:pPr>
            <a:r>
              <a:rPr lang="it-IT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context.SaveChanges();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513C09-0736-A04D-5694-44E37F4BC12F}"/>
              </a:ext>
            </a:extLst>
          </p:cNvPr>
          <p:cNvSpPr txBox="1"/>
          <p:nvPr/>
        </p:nvSpPr>
        <p:spPr>
          <a:xfrm>
            <a:off x="657504" y="3163334"/>
            <a:ext cx="11176103" cy="465897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0B1B64-5459-C23C-CBA5-41A132B84B76}"/>
              </a:ext>
            </a:extLst>
          </p:cNvPr>
          <p:cNvSpPr txBox="1"/>
          <p:nvPr/>
        </p:nvSpPr>
        <p:spPr>
          <a:xfrm>
            <a:off x="1958120" y="3946972"/>
            <a:ext cx="8044873" cy="173015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4400" b="1" u="sng" dirty="0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Anche in questo caso MAI </a:t>
            </a:r>
            <a:r>
              <a:rPr lang="it-IT" sz="4400" b="1" u="sng" dirty="0" err="1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SaveChanges</a:t>
            </a:r>
            <a:r>
              <a:rPr lang="it-IT" sz="4400" b="1" u="sng" dirty="0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() dentro un loop !!!</a:t>
            </a:r>
          </a:p>
        </p:txBody>
      </p:sp>
    </p:spTree>
    <p:extLst>
      <p:ext uri="{BB962C8B-B14F-4D97-AF65-F5344CB8AC3E}">
        <p14:creationId xmlns:p14="http://schemas.microsoft.com/office/powerpoint/2010/main" val="126592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653C52-32F4-7FE3-D4A9-59ECEBE9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760220" cy="900683"/>
          </a:xfrm>
        </p:spPr>
        <p:txBody>
          <a:bodyPr/>
          <a:lstStyle/>
          <a:p>
            <a:r>
              <a:rPr lang="it-IT" dirty="0"/>
              <a:t>ORM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076369-1DB9-BC10-CC76-89F7571C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84" y="1472184"/>
            <a:ext cx="5423916" cy="4745736"/>
          </a:xfrm>
        </p:spPr>
        <p:txBody>
          <a:bodyPr/>
          <a:lstStyle/>
          <a:p>
            <a:r>
              <a:rPr lang="it-IT" dirty="0"/>
              <a:t>👍 </a:t>
            </a:r>
            <a:r>
              <a:rPr lang="it-IT" b="1" dirty="0">
                <a:solidFill>
                  <a:srgbClr val="00B050"/>
                </a:solidFill>
              </a:rPr>
              <a:t>Pro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Meno codice </a:t>
            </a:r>
            <a:r>
              <a:rPr lang="it-IT" sz="1600" dirty="0" err="1"/>
              <a:t>boilerplate</a:t>
            </a:r>
            <a:endParaRPr lang="it-IT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Niente SQL più logica di </a:t>
            </a:r>
            <a:r>
              <a:rPr lang="it-IT" sz="1600" dirty="0" err="1"/>
              <a:t>busines</a:t>
            </a:r>
            <a:endParaRPr lang="it-IT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Errori a compile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Supporto alla multi tecnologia DB (quasi) automatico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Ottimizzazioni integrata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A1C786-DFC1-98F9-0FA5-8B774509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6</a:t>
            </a:fld>
            <a:endParaRPr lang="en-US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2009A89C-1565-7B76-DC32-855E0906AA47}"/>
              </a:ext>
            </a:extLst>
          </p:cNvPr>
          <p:cNvSpPr txBox="1">
            <a:spLocks/>
          </p:cNvSpPr>
          <p:nvPr/>
        </p:nvSpPr>
        <p:spPr>
          <a:xfrm>
            <a:off x="6521196" y="1472184"/>
            <a:ext cx="5423916" cy="47457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👎 </a:t>
            </a:r>
            <a:r>
              <a:rPr lang="it-IT" sz="1800" b="1" dirty="0">
                <a:solidFill>
                  <a:schemeClr val="accent2"/>
                </a:solidFill>
              </a:rPr>
              <a:t>Contro</a:t>
            </a:r>
            <a:r>
              <a:rPr lang="it-IT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Query complesse meno ottimizzate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Overhead nel tracking delle entità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Rischio di accessi a DB inutili se non si strutturano bene le query a codice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Meno supporto a tecnologie specifiche (es </a:t>
            </a:r>
            <a:r>
              <a:rPr lang="it-IT" sz="1600" dirty="0" err="1"/>
              <a:t>stored</a:t>
            </a:r>
            <a:r>
              <a:rPr lang="it-IT" sz="1600" dirty="0"/>
              <a:t> procedure)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04460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FEF9-DE12-1CAF-3E6F-B3548102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7E0DE353-382D-0BF3-0030-B6A3606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DELETE	 - </a:t>
            </a:r>
            <a:r>
              <a:rPr lang="it-IT" dirty="0" err="1"/>
              <a:t>ExecuteDelete</a:t>
            </a:r>
            <a:r>
              <a:rPr lang="it-IT" dirty="0"/>
              <a:t>() EF7+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D209E514-BFC9-8443-083E-EE0D095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60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DFE03B-6DC8-D621-69B7-8FA68B1396A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04AF717-B1A0-5DFA-7CE0-CB46B761136B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FDA0DFF-1753-10FB-A461-82262097E638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810F134-0B78-D183-2695-E6858F178853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F9BD0C3-DC5C-042A-A74B-A65823B9003A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AEF358-9B4D-74CC-8083-587B8A4B0F6A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A50290-3FF3-CCB6-B61C-6212145CB102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068C8F-1C19-DF03-F833-C984ED4038D8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270300-C616-2AEF-5841-4DE7F57E0D26}"/>
              </a:ext>
            </a:extLst>
          </p:cNvPr>
          <p:cNvSpPr txBox="1"/>
          <p:nvPr/>
        </p:nvSpPr>
        <p:spPr>
          <a:xfrm>
            <a:off x="609497" y="1529718"/>
            <a:ext cx="1109187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ExecuteDelete</a:t>
            </a:r>
            <a:r>
              <a:rPr lang="it-IT" dirty="0"/>
              <a:t>() permette di eliminare record direttamente sul database senza caricarli in memoria.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D3C26D-BF5F-7835-C957-DF6905017BC6}"/>
              </a:ext>
            </a:extLst>
          </p:cNvPr>
          <p:cNvSpPr txBox="1"/>
          <p:nvPr/>
        </p:nvSpPr>
        <p:spPr>
          <a:xfrm>
            <a:off x="657503" y="2207276"/>
            <a:ext cx="11176103" cy="82496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Elimina tutti i prodotti senza stock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p.Stock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ExecuteDelete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1D2FB2-FD91-C989-8FEF-EBE126C5C928}"/>
              </a:ext>
            </a:extLst>
          </p:cNvPr>
          <p:cNvSpPr txBox="1"/>
          <p:nvPr/>
        </p:nvSpPr>
        <p:spPr>
          <a:xfrm>
            <a:off x="646683" y="3181158"/>
            <a:ext cx="11176103" cy="465897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“Stock"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8436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6E1E2-BFC0-43C0-3FE8-DA0CA636B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8283B1-4614-5882-8329-DC081CAC4B48}"/>
              </a:ext>
            </a:extLst>
          </p:cNvPr>
          <p:cNvSpPr txBox="1"/>
          <p:nvPr/>
        </p:nvSpPr>
        <p:spPr>
          <a:xfrm>
            <a:off x="2394526" y="501072"/>
            <a:ext cx="7125855" cy="182649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9600" b="1" dirty="0">
                <a:latin typeface="+mj-lt"/>
              </a:rPr>
              <a:t>Hands On !!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81F5DAC-0B7C-5736-46D9-81E1DF84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526" y="2139237"/>
            <a:ext cx="7211581" cy="40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8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92CD6-28E6-4780-C5EF-AEFEF7A3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6856A5-BF4A-B4A7-3DEC-01B94B80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ORM: quando si e quando no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97D47C-C84F-118B-C3A5-CFC710822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84" y="1472184"/>
            <a:ext cx="5423916" cy="2478024"/>
          </a:xfrm>
        </p:spPr>
        <p:txBody>
          <a:bodyPr/>
          <a:lstStyle/>
          <a:p>
            <a:r>
              <a:rPr lang="it-IT" dirty="0"/>
              <a:t>👍 </a:t>
            </a:r>
            <a:r>
              <a:rPr lang="it-IT" b="1" dirty="0">
                <a:solidFill>
                  <a:srgbClr val="00B050"/>
                </a:solidFill>
              </a:rPr>
              <a:t>Si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Modello DB complesso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Domain-Drive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Supporto a più tecnologie Database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CB4506-A801-4D8F-A10E-719DDDBE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D9A6580D-BA66-00A8-2C81-3A30144EBB89}"/>
              </a:ext>
            </a:extLst>
          </p:cNvPr>
          <p:cNvSpPr txBox="1">
            <a:spLocks/>
          </p:cNvSpPr>
          <p:nvPr/>
        </p:nvSpPr>
        <p:spPr>
          <a:xfrm>
            <a:off x="6521196" y="1472184"/>
            <a:ext cx="5423916" cy="24780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👎 </a:t>
            </a:r>
            <a:r>
              <a:rPr lang="it-IT" sz="1800" b="1" dirty="0">
                <a:solidFill>
                  <a:schemeClr val="accent2"/>
                </a:solidFill>
              </a:rPr>
              <a:t>No</a:t>
            </a:r>
            <a:r>
              <a:rPr lang="it-IT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Operazioni Bulk su milioni/miliardi di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Query complesse es. CTE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fortemente dipendenti dalle performance di query complesse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926676-CE9B-D534-B144-DC6FFDBE4743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3DAD0F-A6E4-F4BE-BCD3-ACFAB2B5191E}"/>
              </a:ext>
            </a:extLst>
          </p:cNvPr>
          <p:cNvSpPr txBox="1"/>
          <p:nvPr/>
        </p:nvSpPr>
        <p:spPr>
          <a:xfrm>
            <a:off x="768096" y="4119371"/>
            <a:ext cx="10817352" cy="73152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Per questi motivi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fornisce metodi che permettono di implementare approcci ibridi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es. </a:t>
            </a:r>
            <a:r>
              <a:rPr lang="it-IT" dirty="0" err="1">
                <a:latin typeface="Mathilde" panose="03050500000000020004" pitchFamily="66" charset="0"/>
              </a:rPr>
              <a:t>ExecuteRawQuery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8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9E6C-8041-C732-1F36-E9B24AA79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D1675-AD61-954D-EA69-8F25AA01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731544"/>
            <a:ext cx="9272778" cy="1394911"/>
          </a:xfrm>
        </p:spPr>
        <p:txBody>
          <a:bodyPr/>
          <a:lstStyle/>
          <a:p>
            <a:pPr algn="ctr"/>
            <a:r>
              <a:rPr lang="it-IT" sz="4800" dirty="0"/>
              <a:t>2. DB First, Code First e </a:t>
            </a:r>
            <a:r>
              <a:rPr lang="it-IT" sz="4800" dirty="0" err="1"/>
              <a:t>DbContext</a:t>
            </a:r>
            <a:endParaRPr lang="it-IT" sz="4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70BBA5-C841-A3A4-6E00-1EDCA1BA43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2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8876-6E97-9025-57A8-C3794C9F8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AE4845-12D1-B0B1-B888-47EF4B01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Approcci di sviluppo: DB First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848C72-B5BA-23B4-ACAF-1D928D72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21694E-73EF-7F8A-4ABD-E2608567110A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ED88F9-4A89-F23B-ABB6-7005574B4CC5}"/>
              </a:ext>
            </a:extLst>
          </p:cNvPr>
          <p:cNvSpPr txBox="1"/>
          <p:nvPr/>
        </p:nvSpPr>
        <p:spPr>
          <a:xfrm>
            <a:off x="635508" y="1517269"/>
            <a:ext cx="10817352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Il modello database viene definito a livello DB con un progetto SQL specificando le varie query di create.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  <a:p>
            <a:pPr algn="l"/>
            <a:r>
              <a:rPr lang="it-IT" b="1" dirty="0">
                <a:solidFill>
                  <a:srgbClr val="00B050"/>
                </a:solidFill>
                <a:latin typeface="Mathilde" panose="03050500000000020004" pitchFamily="66" charset="0"/>
              </a:rPr>
              <a:t>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Permette di integrare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con Database legacy complessi, troppo costosi da riscrivere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Permette al DBA di ottimizzare al massimo la struttura del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b="1" dirty="0">
                <a:solidFill>
                  <a:schemeClr val="accent2"/>
                </a:solidFill>
                <a:latin typeface="Mathilde" panose="03050500000000020004" pitchFamily="66" charset="0"/>
              </a:rPr>
              <a:t>Svantaggi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Meno controllo a livello di codice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Minor supporto alla multi tecnologia 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Niente generazione automatica del DB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B0DD91-2D27-95AB-AE86-52F1D706AB4C}"/>
              </a:ext>
            </a:extLst>
          </p:cNvPr>
          <p:cNvSpPr txBox="1"/>
          <p:nvPr/>
        </p:nvSpPr>
        <p:spPr>
          <a:xfrm>
            <a:off x="635508" y="5421105"/>
            <a:ext cx="11160252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 rtl="0" latinLnBrk="0">
              <a:buNone/>
            </a:pP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dotnet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ef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dbcontext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scaffold 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ConnectionString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Npgsql.EntityFrameworkCore.PostgreSQL</a:t>
            </a:r>
            <a:endParaRPr lang="it-IT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07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Voodoo Powerpoint Template">
  <a:themeElements>
    <a:clrScheme name="Personalizzati 35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CD171A"/>
      </a:accent1>
      <a:accent2>
        <a:srgbClr val="FF0002"/>
      </a:accent2>
      <a:accent3>
        <a:srgbClr val="000000"/>
      </a:accent3>
      <a:accent4>
        <a:srgbClr val="626669"/>
      </a:accent4>
      <a:accent5>
        <a:srgbClr val="96999B"/>
      </a:accent5>
      <a:accent6>
        <a:srgbClr val="C8C8C7"/>
      </a:accent6>
      <a:hlink>
        <a:srgbClr val="00A3E7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effectLst/>
      </a:spPr>
      <a:bodyPr vert="horz" lIns="0" tIns="192024" rIns="0" bIns="0" rtlCol="0" anchor="t" anchorCtr="0">
        <a:noAutofit/>
      </a:bodyPr>
      <a:lstStyle>
        <a:defPPr algn="l">
          <a:defRPr sz="4400" dirty="0">
            <a:latin typeface="Mathilde" panose="03050500000000020004" pitchFamily="66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ACMI Copilot v2.potx [Sola lettura]" id="{1271BEC5-5461-4F2E-97A1-394E2BCBFC1B}" vid="{DB86313C-4F66-4BBE-B945-B40363502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D9464E9F2B8643B8CFC55C74E73F6C" ma:contentTypeVersion="0" ma:contentTypeDescription="Create a new document." ma:contentTypeScope="" ma:versionID="b3782283c27ee5c22a126012c81157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E2EC42-D943-4272-A3C2-57D6A083BD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6AC33D-6B99-44DF-92DF-A8BE332E54B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1BBD3C-30E8-41E0-AB1E-71FEAFFDF24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</TotalTime>
  <Words>4297</Words>
  <Application>Microsoft Office PowerPoint</Application>
  <PresentationFormat>Widescreen</PresentationFormat>
  <Paragraphs>745</Paragraphs>
  <Slides>61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8" baseType="lpstr">
      <vt:lpstr>Arial</vt:lpstr>
      <vt:lpstr>Calibri</vt:lpstr>
      <vt:lpstr>Colonna MT</vt:lpstr>
      <vt:lpstr>Consolas</vt:lpstr>
      <vt:lpstr>Mathilde</vt:lpstr>
      <vt:lpstr>Open Sans SemiBold</vt:lpstr>
      <vt:lpstr>Voodoo Powerpoint Template</vt:lpstr>
      <vt:lpstr>Entity Framework Tips&amp;Tricks </vt:lpstr>
      <vt:lpstr>Agenda</vt:lpstr>
      <vt:lpstr> Introduzione e Concetti Base</vt:lpstr>
      <vt:lpstr>Presentazione standard di PowerPoint</vt:lpstr>
      <vt:lpstr>Entity Framework</vt:lpstr>
      <vt:lpstr>ORM</vt:lpstr>
      <vt:lpstr>ORM: quando si e quando no</vt:lpstr>
      <vt:lpstr>2. DB First, Code First e DbContext</vt:lpstr>
      <vt:lpstr>Approcci di sviluppo: DB First</vt:lpstr>
      <vt:lpstr>Approcci di sviluppo: Code First</vt:lpstr>
      <vt:lpstr>DbContext</vt:lpstr>
      <vt:lpstr>Classi Entity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Entity Framework: Fluent API</vt:lpstr>
      <vt:lpstr>Entity Framework: Data Annotation</vt:lpstr>
      <vt:lpstr>3. Migrations</vt:lpstr>
      <vt:lpstr>Le migration sono mie amiche non mie nemiche</vt:lpstr>
      <vt:lpstr>Migrations</vt:lpstr>
      <vt:lpstr>Model Snapshot</vt:lpstr>
      <vt:lpstr>Anatomia di una migration</vt:lpstr>
      <vt:lpstr>Tabella __EFMigrationsHistory</vt:lpstr>
      <vt:lpstr>Migration – Problemi comuni</vt:lpstr>
      <vt:lpstr>Problema #1 - Pending Changes</vt:lpstr>
      <vt:lpstr>Problema #2 - Migration Vuota</vt:lpstr>
      <vt:lpstr>Problema #3 - Colonna NOT NULL</vt:lpstr>
      <vt:lpstr>Problema #5 - Conflitti</vt:lpstr>
      <vt:lpstr>Conflitti – Ricreare la migration</vt:lpstr>
      <vt:lpstr>Conflitti – Rebase</vt:lpstr>
      <vt:lpstr>Conflitti – PR con lock su main</vt:lpstr>
      <vt:lpstr>Conflitti – Pipeline CI</vt:lpstr>
      <vt:lpstr>4. Query e Operazioni CRUD</vt:lpstr>
      <vt:lpstr>LINQ - Language Integrated Query</vt:lpstr>
      <vt:lpstr>LINQ – Operatori essenziali</vt:lpstr>
      <vt:lpstr>EF Query – IQuerable&lt;T&gt;</vt:lpstr>
      <vt:lpstr>IQuerable&lt;T&gt; vs IEnumerable&lt;T&gt;</vt:lpstr>
      <vt:lpstr>Navigare le realizoni</vt:lpstr>
      <vt:lpstr>Lazy loading: Include vs Select </vt:lpstr>
      <vt:lpstr>N + 1 Query Problem</vt:lpstr>
      <vt:lpstr>N + 1 Query Problem</vt:lpstr>
      <vt:lpstr>N + 1 Query Problem</vt:lpstr>
      <vt:lpstr>Change Tracker </vt:lpstr>
      <vt:lpstr>Change Tracker </vt:lpstr>
      <vt:lpstr>CRUD</vt:lpstr>
      <vt:lpstr>CREATE</vt:lpstr>
      <vt:lpstr>CREATE</vt:lpstr>
      <vt:lpstr>READ</vt:lpstr>
      <vt:lpstr>READ – Proiezione con Select()</vt:lpstr>
      <vt:lpstr>UPDATE</vt:lpstr>
      <vt:lpstr>UPDATE</vt:lpstr>
      <vt:lpstr>UPDATE</vt:lpstr>
      <vt:lpstr>UPDATE - ExecuteUpdate() EF7+ </vt:lpstr>
      <vt:lpstr>DELETE </vt:lpstr>
      <vt:lpstr>DELETE  - ExecuteDelete() EF7+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Proudly crafted by Studio Verdi22 • Coordination by Sacmi Ufficio Immagine</dc:description>
  <cp:lastModifiedBy>Lorenzo Tullini</cp:lastModifiedBy>
  <cp:revision>20</cp:revision>
  <dcterms:created xsi:type="dcterms:W3CDTF">2025-11-01T15:26:39Z</dcterms:created>
  <dcterms:modified xsi:type="dcterms:W3CDTF">2025-11-08T15:53:33Z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0x0101003DD9464E9F2B8643B8CFC55C74E73F6C</vt:lpwstr>
  </property>
</Properties>
</file>